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handoutMasterIdLst>
    <p:handoutMasterId r:id="rId41"/>
  </p:handoutMasterIdLst>
  <p:sldIdLst>
    <p:sldId id="283" r:id="rId2"/>
    <p:sldId id="354" r:id="rId3"/>
    <p:sldId id="413" r:id="rId4"/>
    <p:sldId id="384" r:id="rId5"/>
    <p:sldId id="412" r:id="rId6"/>
    <p:sldId id="377" r:id="rId7"/>
    <p:sldId id="378" r:id="rId8"/>
    <p:sldId id="381" r:id="rId9"/>
    <p:sldId id="382" r:id="rId10"/>
    <p:sldId id="383" r:id="rId11"/>
    <p:sldId id="386" r:id="rId12"/>
    <p:sldId id="387" r:id="rId13"/>
    <p:sldId id="389" r:id="rId14"/>
    <p:sldId id="391" r:id="rId15"/>
    <p:sldId id="393" r:id="rId16"/>
    <p:sldId id="414" r:id="rId17"/>
    <p:sldId id="392" r:id="rId18"/>
    <p:sldId id="394" r:id="rId19"/>
    <p:sldId id="395" r:id="rId20"/>
    <p:sldId id="396" r:id="rId21"/>
    <p:sldId id="397" r:id="rId22"/>
    <p:sldId id="398" r:id="rId23"/>
    <p:sldId id="399" r:id="rId24"/>
    <p:sldId id="400" r:id="rId25"/>
    <p:sldId id="401" r:id="rId26"/>
    <p:sldId id="402" r:id="rId27"/>
    <p:sldId id="403" r:id="rId28"/>
    <p:sldId id="404" r:id="rId29"/>
    <p:sldId id="405" r:id="rId30"/>
    <p:sldId id="415" r:id="rId31"/>
    <p:sldId id="416" r:id="rId32"/>
    <p:sldId id="417" r:id="rId33"/>
    <p:sldId id="418" r:id="rId34"/>
    <p:sldId id="419" r:id="rId35"/>
    <p:sldId id="420" r:id="rId36"/>
    <p:sldId id="421" r:id="rId37"/>
    <p:sldId id="422" r:id="rId38"/>
    <p:sldId id="344" r:id="rId39"/>
  </p:sldIdLst>
  <p:sldSz cx="12192000" cy="6858000"/>
  <p:notesSz cx="6858000" cy="9144000"/>
  <p:embeddedFontLst>
    <p:embeddedFont>
      <p:font typeface="Wingdings 3" panose="05040102010807070707" pitchFamily="18" charset="2"/>
      <p:regular r:id="rId42"/>
    </p:embeddedFont>
    <p:embeddedFont>
      <p:font typeface="Bahnschrift SemiBold SemiConden" panose="020B0502040204020203" pitchFamily="34" charset="0"/>
      <p:bold r:id="rId43"/>
    </p:embeddedFont>
    <p:embeddedFont>
      <p:font typeface="Roboto Condensed" panose="02000000000000000000" pitchFamily="2" charset="0"/>
      <p:regular r:id="rId44"/>
      <p:bold r:id="rId45"/>
      <p:italic r:id="rId46"/>
      <p:boldItalic r:id="rId47"/>
    </p:embeddedFont>
    <p:embeddedFont>
      <p:font typeface="Arial Narrow" panose="020B0606020202030204" pitchFamily="34" charset="0"/>
      <p:regular r:id="rId48"/>
      <p:bold r:id="rId49"/>
      <p:italic r:id="rId50"/>
      <p:boldItalic r:id="rId51"/>
    </p:embeddedFont>
    <p:embeddedFont>
      <p:font typeface="Roboto Condensed Light" panose="02000000000000000000" pitchFamily="2" charset="0"/>
      <p:regular r:id="rId52"/>
      <p:italic r:id="rId53"/>
    </p:embeddedFont>
    <p:embeddedFont>
      <p:font typeface="Segoe UI Black" panose="020B0A02040204020203" pitchFamily="34" charset="0"/>
      <p:bold r:id="rId54"/>
      <p:boldItalic r:id="rId55"/>
    </p:embeddedFont>
    <p:embeddedFont>
      <p:font typeface="Calibri" panose="020F0502020204030204" pitchFamily="34" charset="0"/>
      <p:regular r:id="rId56"/>
      <p:bold r:id="rId57"/>
      <p:italic r:id="rId58"/>
      <p:boldItalic r:id="rId59"/>
    </p:embeddedFont>
    <p:embeddedFont>
      <p:font typeface="Consolas" panose="020B0609020204030204" pitchFamily="49" charset="0"/>
      <p:regular r:id="rId60"/>
      <p:bold r:id="rId61"/>
      <p:italic r:id="rId62"/>
      <p:boldItalic r:id="rId63"/>
    </p:embeddedFont>
    <p:embeddedFont>
      <p:font typeface="Arial Black" panose="020B0A04020102020204" pitchFamily="34" charset="0"/>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xRijhXKX/hOUk2hYAjTEQ==" hashData="Udx3Dohh+4hKSN1RxnoNmHE8YKoVwkZhRdpH6JPvRLjDW85tFLJRrl149Sf5fmU2VcKHlHVTY6XEDE7IFnTmig=="/>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B71B1C"/>
    <a:srgbClr val="FFFFFF"/>
    <a:srgbClr val="9A3A3A"/>
    <a:srgbClr val="1D3064"/>
    <a:srgbClr val="F54337"/>
    <a:srgbClr val="ED524F"/>
    <a:srgbClr val="3366FF"/>
    <a:srgbClr val="301B92"/>
    <a:srgbClr val="673B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1" autoAdjust="0"/>
    <p:restoredTop sz="94660"/>
  </p:normalViewPr>
  <p:slideViewPr>
    <p:cSldViewPr snapToGrid="0">
      <p:cViewPr varScale="1">
        <p:scale>
          <a:sx n="83" d="100"/>
          <a:sy n="83" d="100"/>
        </p:scale>
        <p:origin x="744" y="8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1944"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587FD0-6366-498E-B5AA-8D5EAADA1318}" type="datetimeFigureOut">
              <a:rPr lang="en-IN" smtClean="0"/>
              <a:t>02-06-2025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D5F676-4FC3-4D3C-BE37-3352AFB195B1}" type="slidenum">
              <a:rPr lang="en-IN" smtClean="0"/>
              <a:t>‹#›</a:t>
            </a:fld>
            <a:endParaRPr lang="en-IN"/>
          </a:p>
        </p:txBody>
      </p:sp>
    </p:spTree>
    <p:extLst>
      <p:ext uri="{BB962C8B-B14F-4D97-AF65-F5344CB8AC3E}">
        <p14:creationId xmlns:p14="http://schemas.microsoft.com/office/powerpoint/2010/main" val="10724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AAF5E-A84A-A584-8A33-9A04B6288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DBF0E-A046-1134-BAF6-7C5DFEEDD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39355-33B6-FAF4-D2E4-8311143967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061BAF-CAB2-DEBC-A875-168655F85FFC}"/>
              </a:ext>
            </a:extLst>
          </p:cNvPr>
          <p:cNvSpPr>
            <a:spLocks noGrp="1"/>
          </p:cNvSpPr>
          <p:nvPr>
            <p:ph type="sldNum" sz="quarter" idx="10"/>
          </p:nvPr>
        </p:nvSpPr>
        <p:spPr/>
        <p:txBody>
          <a:bodyPr/>
          <a:lstStyle/>
          <a:p>
            <a:fld id="{3F7A3D7D-4DD0-4519-9573-665089B66871}"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970736687"/>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png"/><Relationship Id="rId10" Type="http://schemas.openxmlformats.org/officeDocument/2006/relationships/image" Target="../media/image13.jpeg"/><Relationship Id="rId4" Type="http://schemas.openxmlformats.org/officeDocument/2006/relationships/image" Target="../media/image11.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11.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2.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baseline="0" dirty="0"/>
              <a:t> University</a:t>
            </a:r>
            <a:r>
              <a:rPr lang="en-US" sz="1600" dirty="0"/>
              <a:t>,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701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normAutofit/>
          </a:bodyPr>
          <a:lstStyle>
            <a:lvl1pPr algn="l">
              <a:defRPr lang="en-US" sz="4400" b="0" kern="1200" dirty="0">
                <a:solidFill>
                  <a:schemeClr val="tx1"/>
                </a:solidFill>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defTabSz="914400" rtl="0" eaLnBrk="1" latinLnBrk="0" hangingPunct="1">
              <a:lnSpc>
                <a:spcPct val="90000"/>
              </a:lnSpc>
              <a:spcBef>
                <a:spcPts val="600"/>
              </a:spcBef>
              <a:buClr>
                <a:schemeClr val="tx1"/>
              </a:buClr>
              <a:buFont typeface="Wingdings" panose="05000000000000000000" pitchFamily="2" charset="2"/>
              <a:buChar char="§"/>
              <a:defRPr lang="en-US" sz="2400" kern="1200" dirty="0" smtClean="0">
                <a:solidFill>
                  <a:schemeClr val="tx1"/>
                </a:solidFill>
                <a:latin typeface="+mj-lt"/>
                <a:ea typeface="Times New Roman" panose="02020603050405020304" pitchFamily="18" charset="0"/>
                <a:cs typeface="Times New Roman" panose="02020603050405020304" pitchFamily="18" charset="0"/>
              </a:defRPr>
            </a:lvl1pPr>
            <a:lvl2pPr marL="704850" indent="-342900" algn="just" defTabSz="914400" rtl="0" eaLnBrk="1" latinLnBrk="0" hangingPunct="1">
              <a:lnSpc>
                <a:spcPct val="90000"/>
              </a:lnSpc>
              <a:spcBef>
                <a:spcPts val="600"/>
              </a:spcBef>
              <a:buClr>
                <a:schemeClr val="tx1"/>
              </a:buClr>
              <a:buFont typeface="Arial" panose="020B0604020202020204" pitchFamily="34" charset="0"/>
              <a:buChar char="•"/>
              <a:defRPr lang="en-US" sz="2300" kern="1200" dirty="0" smtClean="0">
                <a:solidFill>
                  <a:schemeClr val="tx1"/>
                </a:solidFill>
                <a:latin typeface="+mj-lt"/>
                <a:ea typeface="Times New Roman" panose="02020603050405020304" pitchFamily="18" charset="0"/>
                <a:cs typeface="Times New Roman" panose="02020603050405020304" pitchFamily="18" charset="0"/>
              </a:defRPr>
            </a:lvl2pPr>
            <a:lvl3pPr marL="968375" indent="-342900" algn="just" defTabSz="914400" rtl="0" eaLnBrk="1" latinLnBrk="0" hangingPunct="1">
              <a:lnSpc>
                <a:spcPct val="90000"/>
              </a:lnSpc>
              <a:spcBef>
                <a:spcPts val="600"/>
              </a:spcBef>
              <a:buClrTx/>
              <a:defRPr lang="en-US" sz="2200" kern="1200" dirty="0" smtClean="0">
                <a:solidFill>
                  <a:schemeClr val="tx1"/>
                </a:solidFill>
                <a:latin typeface="+mj-lt"/>
                <a:ea typeface="Times New Roman" panose="02020603050405020304" pitchFamily="18" charset="0"/>
                <a:cs typeface="Times New Roman" panose="02020603050405020304" pitchFamily="18" charset="0"/>
              </a:defRPr>
            </a:lvl3pPr>
            <a:lvl4pPr marL="1239837" indent="-342900" algn="just" defTabSz="914400" rtl="0" eaLnBrk="1" latinLnBrk="0" hangingPunct="1">
              <a:lnSpc>
                <a:spcPct val="90000"/>
              </a:lnSpc>
              <a:spcBef>
                <a:spcPts val="600"/>
              </a:spcBef>
              <a:buClrTx/>
              <a:defRPr lang="en-US" sz="2000" kern="1200" dirty="0" smtClean="0">
                <a:solidFill>
                  <a:schemeClr val="tx1"/>
                </a:solidFill>
                <a:latin typeface="+mj-lt"/>
                <a:ea typeface="Times New Roman" panose="02020603050405020304" pitchFamily="18" charset="0"/>
                <a:cs typeface="Times New Roman" panose="02020603050405020304" pitchFamily="18" charset="0"/>
              </a:defRPr>
            </a:lvl4pPr>
            <a:lvl5pPr marL="1454150" indent="-285750" algn="just" defTabSz="914400" rtl="0" eaLnBrk="1" latinLnBrk="0" hangingPunct="1">
              <a:lnSpc>
                <a:spcPct val="90000"/>
              </a:lnSpc>
              <a:spcBef>
                <a:spcPts val="600"/>
              </a:spcBef>
              <a:buClrTx/>
              <a:defRPr lang="en-US" sz="1600" kern="1200" dirty="0">
                <a:solidFill>
                  <a:schemeClr val="tx1"/>
                </a:solidFill>
                <a:latin typeface="+mj-lt"/>
                <a:ea typeface="Times New Roman" panose="02020603050405020304" pitchFamily="18" charset="0"/>
                <a:cs typeface="Times New Roman" panose="02020603050405020304" pitchFamily="18" charset="0"/>
              </a:defRPr>
            </a:lvl5pPr>
          </a:lstStyle>
          <a:p>
            <a:pPr marL="342900" lvl="0" indent="-342900" algn="l" defTabSz="914400" rtl="0" eaLnBrk="1" latinLnBrk="0" hangingPunct="1">
              <a:lnSpc>
                <a:spcPct val="90000"/>
              </a:lnSpc>
              <a:spcBef>
                <a:spcPts val="600"/>
              </a:spcBef>
              <a:buClrTx/>
              <a:buFont typeface="Wingdings" panose="05000000000000000000" pitchFamily="2" charset="2"/>
              <a:buChar char="§"/>
            </a:pPr>
            <a:r>
              <a:rPr lang="en-US" dirty="0"/>
              <a:t>Click to edit Master text styles</a:t>
            </a:r>
          </a:p>
          <a:p>
            <a:pPr marL="625475" lvl="1" indent="-263525" algn="just" defTabSz="914400" rtl="0" eaLnBrk="1" latinLnBrk="0" hangingPunct="1">
              <a:lnSpc>
                <a:spcPct val="90000"/>
              </a:lnSpc>
              <a:spcBef>
                <a:spcPts val="600"/>
              </a:spcBef>
              <a:buClrTx/>
              <a:buFont typeface="Arial" panose="020B0604020202020204" pitchFamily="34" charset="0"/>
              <a:buChar char="•"/>
            </a:pPr>
            <a:r>
              <a:rPr lang="en-US" dirty="0"/>
              <a:t>Second level</a:t>
            </a:r>
          </a:p>
          <a:p>
            <a:pPr marL="896938" lvl="2" indent="-271463" algn="just" defTabSz="914400" rtl="0" eaLnBrk="1" latinLnBrk="0" hangingPunct="1">
              <a:lnSpc>
                <a:spcPct val="90000"/>
              </a:lnSpc>
              <a:spcBef>
                <a:spcPts val="600"/>
              </a:spcBef>
              <a:buClrTx/>
              <a:buFont typeface="Arial" pitchFamily="34" charset="0"/>
              <a:buChar char="•"/>
            </a:pPr>
            <a:r>
              <a:rPr lang="en-US" dirty="0"/>
              <a:t>Third level</a:t>
            </a:r>
          </a:p>
          <a:p>
            <a:pPr marL="1168400" lvl="3" indent="-271463" algn="just" defTabSz="914400" rtl="0" eaLnBrk="1" latinLnBrk="0" hangingPunct="1">
              <a:lnSpc>
                <a:spcPct val="90000"/>
              </a:lnSpc>
              <a:spcBef>
                <a:spcPts val="600"/>
              </a:spcBef>
              <a:buClrTx/>
              <a:buFont typeface="Arial" pitchFamily="34" charset="0"/>
              <a:buChar char="–"/>
            </a:pPr>
            <a:r>
              <a:rPr lang="en-US" dirty="0"/>
              <a:t>Fourth level</a:t>
            </a:r>
          </a:p>
          <a:p>
            <a:pPr marL="1439863" lvl="4" indent="-271463" algn="just" defTabSz="914400" rtl="0" eaLnBrk="1" latinLnBrk="0" hangingPunct="1">
              <a:lnSpc>
                <a:spcPct val="90000"/>
              </a:lnSpc>
              <a:spcBef>
                <a:spcPts val="600"/>
              </a:spcBef>
              <a:buClrTx/>
              <a:buFont typeface="Arial" pitchFamily="34" charset="0"/>
              <a:buChar char="»"/>
            </a:pPr>
            <a:r>
              <a:rPr lang="en-US" dirty="0"/>
              <a:t>Fifth level</a:t>
            </a:r>
          </a:p>
        </p:txBody>
      </p:sp>
      <p:sp>
        <p:nvSpPr>
          <p:cNvPr id="5" name="Rektangel 11"/>
          <p:cNvSpPr/>
          <p:nvPr userDrawn="1"/>
        </p:nvSpPr>
        <p:spPr>
          <a:xfrm>
            <a:off x="0" y="6477000"/>
            <a:ext cx="53848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800" noProof="1">
                <a:solidFill>
                  <a:srgbClr val="FFFFFF"/>
                </a:solidFill>
                <a:latin typeface="+mj-lt"/>
                <a:ea typeface="Open Sans" panose="020B0606030504020204" pitchFamily="34" charset="0"/>
                <a:cs typeface="Open Sans" panose="020B0606030504020204" pitchFamily="34" charset="0"/>
              </a:rPr>
              <a:t>Unit</a:t>
            </a:r>
            <a:r>
              <a:rPr lang="da-DK" sz="1800" baseline="0" noProof="1">
                <a:solidFill>
                  <a:srgbClr val="FFFFFF"/>
                </a:solidFill>
                <a:latin typeface="+mj-lt"/>
                <a:ea typeface="Open Sans" panose="020B0606030504020204" pitchFamily="34" charset="0"/>
                <a:cs typeface="Open Sans" panose="020B0606030504020204" pitchFamily="34" charset="0"/>
              </a:rPr>
              <a:t> – 1: </a:t>
            </a:r>
            <a:r>
              <a:rPr lang="en-US" sz="1800" dirty="0"/>
              <a:t>Introduction to Data Structure</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ktangel 11"/>
          <p:cNvSpPr/>
          <p:nvPr userDrawn="1"/>
        </p:nvSpPr>
        <p:spPr>
          <a:xfrm>
            <a:off x="6197600" y="6480727"/>
            <a:ext cx="59944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en-US" sz="1800" noProof="1">
                <a:solidFill>
                  <a:srgbClr val="FFFFFF"/>
                </a:solidFill>
                <a:latin typeface="+mj-lt"/>
                <a:ea typeface="Open Sans" panose="020B0606030504020204" pitchFamily="34" charset="0"/>
                <a:cs typeface="Open Sans" panose="020B0606030504020204" pitchFamily="34" charset="0"/>
              </a:rPr>
              <a:t>Darshan</a:t>
            </a:r>
            <a:r>
              <a:rPr lang="en-US" sz="1800" baseline="0" noProof="1">
                <a:solidFill>
                  <a:srgbClr val="FFFFFF"/>
                </a:solidFill>
                <a:latin typeface="+mj-lt"/>
                <a:ea typeface="Open Sans" panose="020B0606030504020204" pitchFamily="34" charset="0"/>
                <a:cs typeface="Open Sans" panose="020B0606030504020204" pitchFamily="34" charset="0"/>
              </a:rPr>
              <a:t> Institute of Engineering &amp; 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sp>
        <p:nvSpPr>
          <p:cNvPr id="10" name="Rektangel 11"/>
          <p:cNvSpPr/>
          <p:nvPr userDrawn="1"/>
        </p:nvSpPr>
        <p:spPr>
          <a:xfrm>
            <a:off x="5384800" y="6477000"/>
            <a:ext cx="8128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fld id="{4CCBBDC9-ADEB-48F3-A42C-1AD0249F062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endParaRPr lang="da-DK" sz="18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0164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6" name="Group 5"/>
          <p:cNvGrpSpPr/>
          <p:nvPr userDrawn="1"/>
        </p:nvGrpSpPr>
        <p:grpSpPr>
          <a:xfrm>
            <a:off x="9678496" y="861192"/>
            <a:ext cx="2554142" cy="587454"/>
            <a:chOff x="9424496" y="861192"/>
            <a:chExt cx="2554142" cy="587454"/>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75018" y="861192"/>
              <a:ext cx="1932495" cy="587453"/>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9424496" y="8611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userDrawn="1">
            <p:ph idx="1"/>
          </p:nvPr>
        </p:nvSpPr>
        <p:spPr>
          <a:xfrm>
            <a:off x="131180" y="8761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6" name="Group 5"/>
          <p:cNvGrpSpPr/>
          <p:nvPr userDrawn="1"/>
        </p:nvGrpSpPr>
        <p:grpSpPr>
          <a:xfrm>
            <a:off x="9780096" y="5890392"/>
            <a:ext cx="2554142" cy="587454"/>
            <a:chOff x="9475296" y="5890392"/>
            <a:chExt cx="2554142" cy="587454"/>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userDrawn="1">
            <p:ph idx="1"/>
          </p:nvPr>
        </p:nvSpPr>
        <p:spPr>
          <a:xfrm>
            <a:off x="131180" y="876144"/>
            <a:ext cx="11929641" cy="5590565"/>
          </a:xfrm>
        </p:spPr>
        <p:txBody>
          <a:bodyPr>
            <a:noAutofit/>
          </a:bodyPr>
          <a:lstStyle>
            <a:lvl1pPr marL="265113" indent="-265113" algn="just">
              <a:spcBef>
                <a:spcPts val="1000"/>
              </a:spcBef>
              <a:buClr>
                <a:schemeClr val="accent6"/>
              </a:buClr>
              <a:buFont typeface="Wingdings 3" panose="05040102010807070707" pitchFamily="18" charset="2"/>
              <a:buChar char=""/>
              <a:defRPr sz="2400">
                <a:solidFill>
                  <a:schemeClr val="tx1"/>
                </a:solidFill>
              </a:defRPr>
            </a:lvl1pPr>
            <a:lvl2pPr marL="809625" indent="-352425" algn="just">
              <a:spcBef>
                <a:spcPts val="1000"/>
              </a:spcBef>
              <a:buClr>
                <a:schemeClr val="accent6"/>
              </a:buClr>
              <a:buFont typeface="Wingdings 3" panose="05040102010807070707" pitchFamily="18" charset="2"/>
              <a:buChar char=""/>
              <a:defRPr sz="2000">
                <a:solidFill>
                  <a:schemeClr val="tx1"/>
                </a:solidFill>
              </a:defRPr>
            </a:lvl2pPr>
            <a:lvl3pPr marL="1143000" indent="-228600" algn="just">
              <a:spcBef>
                <a:spcPts val="1000"/>
              </a:spcBef>
              <a:buClr>
                <a:schemeClr val="accent6"/>
              </a:buClr>
              <a:buFont typeface="Wingdings" panose="05000000000000000000" pitchFamily="2" charset="2"/>
              <a:buChar char="§"/>
              <a:defRPr sz="1800">
                <a:solidFill>
                  <a:schemeClr val="tx1"/>
                </a:solidFill>
              </a:defRPr>
            </a:lvl3pPr>
            <a:lvl4pPr algn="just">
              <a:spcBef>
                <a:spcPts val="1000"/>
              </a:spcBef>
              <a:buClr>
                <a:schemeClr val="accent6"/>
              </a:buClr>
              <a:defRPr sz="1600">
                <a:solidFill>
                  <a:schemeClr val="tx1"/>
                </a:solidFill>
              </a:defRPr>
            </a:lvl4pPr>
            <a:lvl5pPr algn="just">
              <a:spcBef>
                <a:spcPts val="1000"/>
              </a:spcBef>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1">
            <a:extLst>
              <a:ext uri="{FF2B5EF4-FFF2-40B4-BE49-F238E27FC236}">
                <a16:creationId xmlns:a16="http://schemas.microsoft.com/office/drawing/2014/main" id="{18B55886-6939-173D-0399-543AE006182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Tree>
    <p:extLst>
      <p:ext uri="{BB962C8B-B14F-4D97-AF65-F5344CB8AC3E}">
        <p14:creationId xmlns:p14="http://schemas.microsoft.com/office/powerpoint/2010/main" val="420276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6" name="Group 5"/>
          <p:cNvGrpSpPr/>
          <p:nvPr userDrawn="1"/>
        </p:nvGrpSpPr>
        <p:grpSpPr>
          <a:xfrm>
            <a:off x="-49704" y="5915792"/>
            <a:ext cx="2554142" cy="587454"/>
            <a:chOff x="242396" y="5890392"/>
            <a:chExt cx="2554142" cy="587454"/>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8918" y="5890392"/>
              <a:ext cx="1932495" cy="587453"/>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2423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userDrawn="1">
            <p:ph idx="1"/>
          </p:nvPr>
        </p:nvSpPr>
        <p:spPr>
          <a:xfrm>
            <a:off x="131180" y="8888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25"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6" name="Straight Connector 25">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1">
            <a:extLst>
              <a:ext uri="{FF2B5EF4-FFF2-40B4-BE49-F238E27FC236}">
                <a16:creationId xmlns:a16="http://schemas.microsoft.com/office/drawing/2014/main" id="{1D3C3F07-EDD3-52AF-0EE4-F04B600338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Tree>
    <p:extLst>
      <p:ext uri="{BB962C8B-B14F-4D97-AF65-F5344CB8AC3E}">
        <p14:creationId xmlns:p14="http://schemas.microsoft.com/office/powerpoint/2010/main" val="34686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userDrawn="1"/>
        </p:nvGrpSpPr>
        <p:grpSpPr>
          <a:xfrm>
            <a:off x="9437224" y="6087939"/>
            <a:ext cx="2554142" cy="650953"/>
            <a:chOff x="9437224" y="6087939"/>
            <a:chExt cx="2554142" cy="650953"/>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9748046" y="6151439"/>
              <a:ext cx="1932495" cy="587453"/>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9437224" y="6087939"/>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grpSp>
        <p:nvGrpSpPr>
          <p:cNvPr id="14" name="Group 13"/>
          <p:cNvGrpSpPr/>
          <p:nvPr userDrawn="1"/>
        </p:nvGrpSpPr>
        <p:grpSpPr>
          <a:xfrm>
            <a:off x="9752158" y="149992"/>
            <a:ext cx="2554142" cy="587454"/>
            <a:chOff x="9475296" y="5890392"/>
            <a:chExt cx="2554142" cy="587454"/>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1">
            <a:extLst>
              <a:ext uri="{FF2B5EF4-FFF2-40B4-BE49-F238E27FC236}">
                <a16:creationId xmlns:a16="http://schemas.microsoft.com/office/drawing/2014/main" id="{099E7C37-A171-578A-F143-E583B37C897A}"/>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Tree>
    <p:extLst>
      <p:ext uri="{BB962C8B-B14F-4D97-AF65-F5344CB8AC3E}">
        <p14:creationId xmlns:p14="http://schemas.microsoft.com/office/powerpoint/2010/main" val="2971972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grpSp>
        <p:nvGrpSpPr>
          <p:cNvPr id="20" name="Group 19"/>
          <p:cNvGrpSpPr/>
          <p:nvPr userDrawn="1"/>
        </p:nvGrpSpPr>
        <p:grpSpPr>
          <a:xfrm>
            <a:off x="9726758" y="6003345"/>
            <a:ext cx="2554142" cy="587454"/>
            <a:chOff x="9475296" y="5890392"/>
            <a:chExt cx="2554142" cy="587454"/>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23" name="Rectangle 22">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14"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15" name="Straight Connector 14">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1">
            <a:extLst>
              <a:ext uri="{FF2B5EF4-FFF2-40B4-BE49-F238E27FC236}">
                <a16:creationId xmlns:a16="http://schemas.microsoft.com/office/drawing/2014/main" id="{0CB66480-67B1-DCA9-5D6A-97B79F7DF39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Tree>
    <p:extLst>
      <p:ext uri="{BB962C8B-B14F-4D97-AF65-F5344CB8AC3E}">
        <p14:creationId xmlns:p14="http://schemas.microsoft.com/office/powerpoint/2010/main" val="320624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grpSp>
        <p:nvGrpSpPr>
          <p:cNvPr id="14" name="Group 13"/>
          <p:cNvGrpSpPr/>
          <p:nvPr userDrawn="1"/>
        </p:nvGrpSpPr>
        <p:grpSpPr>
          <a:xfrm>
            <a:off x="-249812" y="5990021"/>
            <a:ext cx="2554142" cy="587454"/>
            <a:chOff x="9475296" y="5890392"/>
            <a:chExt cx="2554142" cy="587454"/>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3815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1">
            <a:extLst>
              <a:ext uri="{FF2B5EF4-FFF2-40B4-BE49-F238E27FC236}">
                <a16:creationId xmlns:a16="http://schemas.microsoft.com/office/drawing/2014/main" id="{2266AAA7-4025-ADFA-6591-6CD7896DDA6B}"/>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Dr. Pradyuman U. Jadeja</a:t>
            </a:r>
          </a:p>
        </p:txBody>
      </p:sp>
    </p:spTree>
    <p:extLst>
      <p:ext uri="{BB962C8B-B14F-4D97-AF65-F5344CB8AC3E}">
        <p14:creationId xmlns:p14="http://schemas.microsoft.com/office/powerpoint/2010/main" val="424331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6/2/2025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93" r:id="rId2"/>
    <p:sldLayoutId id="2147483670" r:id="rId3"/>
    <p:sldLayoutId id="2147483687" r:id="rId4"/>
    <p:sldLayoutId id="2147483688" r:id="rId5"/>
    <p:sldLayoutId id="2147483671" r:id="rId6"/>
    <p:sldLayoutId id="2147483672" r:id="rId7"/>
    <p:sldLayoutId id="2147483689" r:id="rId8"/>
    <p:sldLayoutId id="2147483690" r:id="rId9"/>
    <p:sldLayoutId id="2147483673" r:id="rId10"/>
    <p:sldLayoutId id="2147483691" r:id="rId11"/>
    <p:sldLayoutId id="2147483674" r:id="rId12"/>
    <p:sldLayoutId id="2147483676" r:id="rId13"/>
    <p:sldLayoutId id="2147483677"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18687" y="1367559"/>
            <a:ext cx="7060510" cy="2563094"/>
          </a:xfrm>
        </p:spPr>
        <p:txBody>
          <a:bodyPr/>
          <a:lstStyle/>
          <a:p>
            <a:r>
              <a:rPr lang="en-US" sz="6000" dirty="0"/>
              <a:t>Fundamentals </a:t>
            </a:r>
            <a:br>
              <a:rPr lang="en-US" sz="6000" dirty="0"/>
            </a:br>
            <a:r>
              <a:rPr lang="en-US" sz="6000" dirty="0"/>
              <a:t>of </a:t>
            </a:r>
            <a:br>
              <a:rPr lang="en-US" sz="6000" dirty="0"/>
            </a:br>
            <a:r>
              <a:rPr lang="en-US" sz="6000" dirty="0"/>
              <a:t>Data Structure</a:t>
            </a:r>
            <a:br>
              <a:rPr lang="en-US"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pradyuman.jadeja@darshan.ac.in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+91 9879461848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Dr. </a:t>
            </a:r>
            <a:r>
              <a:rPr lang="en-US" dirty="0" err="1"/>
              <a:t>Pradyuman</a:t>
            </a:r>
            <a:r>
              <a:rPr lang="en-US" dirty="0"/>
              <a:t> U. </a:t>
            </a:r>
            <a:r>
              <a:rPr lang="en-US" dirty="0" err="1"/>
              <a:t>Jadeja</a:t>
            </a:r>
            <a:endParaRPr lang="en-US" dirty="0"/>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sz="2400" b="1" dirty="0"/>
              <a:t>Data Structure</a:t>
            </a:r>
            <a:endParaRPr lang="en-US" sz="2400"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Placeholder 7"/>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a:fillRect/>
          </a:stretch>
        </p:blipFill>
        <p:spPr>
          <a:xfrm>
            <a:off x="345180" y="5218798"/>
            <a:ext cx="1353599" cy="135359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034" y="1723710"/>
            <a:ext cx="2865368" cy="2206943"/>
          </a:xfrm>
          <a:prstGeom prst="rect">
            <a:avLst/>
          </a:prstGeom>
        </p:spPr>
      </p:pic>
    </p:spTree>
    <p:extLst>
      <p:ext uri="{BB962C8B-B14F-4D97-AF65-F5344CB8AC3E}">
        <p14:creationId xmlns:p14="http://schemas.microsoft.com/office/powerpoint/2010/main" val="66100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a:t>
            </a:r>
            <a:endParaRPr lang="en-IN" dirty="0"/>
          </a:p>
        </p:txBody>
      </p:sp>
      <p:sp>
        <p:nvSpPr>
          <p:cNvPr id="3" name="Content Placeholder 2"/>
          <p:cNvSpPr>
            <a:spLocks noGrp="1"/>
          </p:cNvSpPr>
          <p:nvPr>
            <p:ph idx="1"/>
          </p:nvPr>
        </p:nvSpPr>
        <p:spPr/>
        <p:txBody>
          <a:bodyPr/>
          <a:lstStyle/>
          <a:p>
            <a:r>
              <a:rPr lang="en-US" dirty="0"/>
              <a:t>A queue is a </a:t>
            </a:r>
            <a:r>
              <a:rPr lang="en-US" b="1" dirty="0">
                <a:solidFill>
                  <a:schemeClr val="accent6"/>
                </a:solidFill>
              </a:rPr>
              <a:t>linear</a:t>
            </a:r>
            <a:r>
              <a:rPr lang="en-US" dirty="0"/>
              <a:t> data structure that follows the </a:t>
            </a:r>
            <a:r>
              <a:rPr lang="en-US" b="1" dirty="0">
                <a:solidFill>
                  <a:schemeClr val="accent6"/>
                </a:solidFill>
              </a:rPr>
              <a:t>First In First Out(FIFO) </a:t>
            </a:r>
            <a:r>
              <a:rPr lang="en-US" dirty="0"/>
              <a:t>principle.</a:t>
            </a:r>
          </a:p>
          <a:p>
            <a:r>
              <a:rPr lang="en-US" b="1" dirty="0">
                <a:solidFill>
                  <a:schemeClr val="accent6"/>
                </a:solidFill>
              </a:rPr>
              <a:t>enqueue() : </a:t>
            </a:r>
            <a:r>
              <a:rPr lang="en-US" dirty="0"/>
              <a:t>operation of adding an element at </a:t>
            </a:r>
            <a:r>
              <a:rPr lang="en-US" b="1" dirty="0">
                <a:solidFill>
                  <a:schemeClr val="accent6"/>
                </a:solidFill>
              </a:rPr>
              <a:t>REAR</a:t>
            </a:r>
            <a:r>
              <a:rPr lang="en-US" dirty="0"/>
              <a:t> </a:t>
            </a:r>
          </a:p>
          <a:p>
            <a:r>
              <a:rPr lang="en-US" b="1" dirty="0">
                <a:solidFill>
                  <a:schemeClr val="accent6"/>
                </a:solidFill>
              </a:rPr>
              <a:t>dequeue() : </a:t>
            </a:r>
            <a:r>
              <a:rPr lang="en-US" dirty="0"/>
              <a:t>operation of removing an element from </a:t>
            </a:r>
            <a:r>
              <a:rPr lang="en-US" b="1" dirty="0">
                <a:solidFill>
                  <a:schemeClr val="accent6"/>
                </a:solidFill>
              </a:rPr>
              <a:t>FRONT</a:t>
            </a:r>
          </a:p>
          <a:p>
            <a:r>
              <a:rPr lang="en-IN" dirty="0"/>
              <a:t>Types of Queue :</a:t>
            </a:r>
          </a:p>
          <a:p>
            <a:endParaRPr lang="en-IN" dirty="0"/>
          </a:p>
          <a:p>
            <a:endParaRPr lang="en-IN" dirty="0"/>
          </a:p>
          <a:p>
            <a:endParaRPr lang="en-IN" dirty="0"/>
          </a:p>
          <a:p>
            <a:endParaRPr lang="en-IN" dirty="0"/>
          </a:p>
          <a:p>
            <a:r>
              <a:rPr lang="en-US" b="1" dirty="0">
                <a:solidFill>
                  <a:srgbClr val="C00000"/>
                </a:solidFill>
              </a:rPr>
              <a:t>Applications:</a:t>
            </a:r>
          </a:p>
          <a:p>
            <a:pPr lvl="1"/>
            <a:r>
              <a:rPr lang="en-US" dirty="0"/>
              <a:t>Task scheduling</a:t>
            </a:r>
          </a:p>
          <a:p>
            <a:pPr lvl="1"/>
            <a:r>
              <a:rPr lang="en-US" dirty="0"/>
              <a:t>CPU scheduling in operating system</a:t>
            </a:r>
          </a:p>
          <a:p>
            <a:pPr lvl="1"/>
            <a:r>
              <a:rPr lang="en-US" dirty="0"/>
              <a:t>Traffic management system</a:t>
            </a:r>
          </a:p>
          <a:p>
            <a:pPr lvl="1"/>
            <a:r>
              <a:rPr lang="en-US" dirty="0"/>
              <a:t>Network Data Packet handling</a:t>
            </a:r>
            <a:endParaRPr lang="en-IN" dirty="0"/>
          </a:p>
          <a:p>
            <a:endParaRPr lang="en-US" b="1" dirty="0">
              <a:solidFill>
                <a:schemeClr val="accent6"/>
              </a:solidFill>
            </a:endParaRPr>
          </a:p>
        </p:txBody>
      </p:sp>
      <p:pic>
        <p:nvPicPr>
          <p:cNvPr id="8" name="Picture 7">
            <a:extLst>
              <a:ext uri="{FF2B5EF4-FFF2-40B4-BE49-F238E27FC236}">
                <a16:creationId xmlns:a16="http://schemas.microsoft.com/office/drawing/2014/main" id="{8E7DFF16-47F5-A1B1-E915-76BFE1895855}"/>
              </a:ext>
            </a:extLst>
          </p:cNvPr>
          <p:cNvPicPr>
            <a:picLocks noChangeAspect="1"/>
          </p:cNvPicPr>
          <p:nvPr/>
        </p:nvPicPr>
        <p:blipFill>
          <a:blip r:embed="rId2"/>
          <a:stretch>
            <a:fillRect/>
          </a:stretch>
        </p:blipFill>
        <p:spPr>
          <a:xfrm>
            <a:off x="145754" y="2753599"/>
            <a:ext cx="3014209" cy="1350801"/>
          </a:xfrm>
          <a:prstGeom prst="rect">
            <a:avLst/>
          </a:prstGeom>
        </p:spPr>
      </p:pic>
      <p:pic>
        <p:nvPicPr>
          <p:cNvPr id="10" name="Picture 9">
            <a:extLst>
              <a:ext uri="{FF2B5EF4-FFF2-40B4-BE49-F238E27FC236}">
                <a16:creationId xmlns:a16="http://schemas.microsoft.com/office/drawing/2014/main" id="{CA46E6E0-200F-CD88-472F-E7AC573A84E5}"/>
              </a:ext>
            </a:extLst>
          </p:cNvPr>
          <p:cNvPicPr>
            <a:picLocks noChangeAspect="1"/>
          </p:cNvPicPr>
          <p:nvPr/>
        </p:nvPicPr>
        <p:blipFill>
          <a:blip r:embed="rId3"/>
          <a:stretch>
            <a:fillRect/>
          </a:stretch>
        </p:blipFill>
        <p:spPr>
          <a:xfrm>
            <a:off x="3854789" y="2132495"/>
            <a:ext cx="2356127" cy="2592073"/>
          </a:xfrm>
          <a:prstGeom prst="rect">
            <a:avLst/>
          </a:prstGeom>
        </p:spPr>
      </p:pic>
      <p:sp>
        <p:nvSpPr>
          <p:cNvPr id="11" name="TextBox 10">
            <a:extLst>
              <a:ext uri="{FF2B5EF4-FFF2-40B4-BE49-F238E27FC236}">
                <a16:creationId xmlns:a16="http://schemas.microsoft.com/office/drawing/2014/main" id="{0DEB3AD6-0893-6F30-5CD5-D5C0CC096486}"/>
              </a:ext>
            </a:extLst>
          </p:cNvPr>
          <p:cNvSpPr txBox="1"/>
          <p:nvPr/>
        </p:nvSpPr>
        <p:spPr>
          <a:xfrm>
            <a:off x="786705" y="3888956"/>
            <a:ext cx="1732306" cy="430887"/>
          </a:xfrm>
          <a:prstGeom prst="rect">
            <a:avLst/>
          </a:prstGeom>
          <a:noFill/>
        </p:spPr>
        <p:txBody>
          <a:bodyPr wrap="square" rtlCol="0">
            <a:spAutoFit/>
          </a:bodyPr>
          <a:lstStyle/>
          <a:p>
            <a:r>
              <a:rPr lang="en-IN" sz="2200" b="1" dirty="0">
                <a:solidFill>
                  <a:srgbClr val="7030A0"/>
                </a:solidFill>
              </a:rPr>
              <a:t>Simple Queue</a:t>
            </a:r>
          </a:p>
        </p:txBody>
      </p:sp>
      <p:sp>
        <p:nvSpPr>
          <p:cNvPr id="12" name="TextBox 11">
            <a:extLst>
              <a:ext uri="{FF2B5EF4-FFF2-40B4-BE49-F238E27FC236}">
                <a16:creationId xmlns:a16="http://schemas.microsoft.com/office/drawing/2014/main" id="{12185EDA-BCC0-8090-7BF1-49A7B425E9D2}"/>
              </a:ext>
            </a:extLst>
          </p:cNvPr>
          <p:cNvSpPr txBox="1"/>
          <p:nvPr/>
        </p:nvSpPr>
        <p:spPr>
          <a:xfrm>
            <a:off x="4302160" y="4731215"/>
            <a:ext cx="2356127" cy="430887"/>
          </a:xfrm>
          <a:prstGeom prst="rect">
            <a:avLst/>
          </a:prstGeom>
          <a:noFill/>
        </p:spPr>
        <p:txBody>
          <a:bodyPr wrap="square" rtlCol="0">
            <a:spAutoFit/>
          </a:bodyPr>
          <a:lstStyle/>
          <a:p>
            <a:r>
              <a:rPr lang="en-IN" sz="2200" b="1" dirty="0">
                <a:solidFill>
                  <a:srgbClr val="7030A0"/>
                </a:solidFill>
              </a:rPr>
              <a:t>Circular Queue</a:t>
            </a:r>
          </a:p>
        </p:txBody>
      </p:sp>
      <p:sp>
        <p:nvSpPr>
          <p:cNvPr id="13" name="TextBox 12">
            <a:extLst>
              <a:ext uri="{FF2B5EF4-FFF2-40B4-BE49-F238E27FC236}">
                <a16:creationId xmlns:a16="http://schemas.microsoft.com/office/drawing/2014/main" id="{22A7C704-1DEF-0658-7367-72C8C0BC474E}"/>
              </a:ext>
            </a:extLst>
          </p:cNvPr>
          <p:cNvSpPr txBox="1"/>
          <p:nvPr/>
        </p:nvSpPr>
        <p:spPr>
          <a:xfrm>
            <a:off x="8412846" y="1215550"/>
            <a:ext cx="3000839" cy="461665"/>
          </a:xfrm>
          <a:prstGeom prst="rect">
            <a:avLst/>
          </a:prstGeom>
          <a:noFill/>
        </p:spPr>
        <p:txBody>
          <a:bodyPr wrap="square" rtlCol="0">
            <a:spAutoFit/>
          </a:bodyPr>
          <a:lstStyle/>
          <a:p>
            <a:r>
              <a:rPr lang="en-IN" sz="2400" b="1" dirty="0">
                <a:solidFill>
                  <a:srgbClr val="7030A0"/>
                </a:solidFill>
              </a:rPr>
              <a:t>Double Ended Queue</a:t>
            </a:r>
          </a:p>
        </p:txBody>
      </p:sp>
      <p:pic>
        <p:nvPicPr>
          <p:cNvPr id="14" name="Picture 13">
            <a:extLst>
              <a:ext uri="{FF2B5EF4-FFF2-40B4-BE49-F238E27FC236}">
                <a16:creationId xmlns:a16="http://schemas.microsoft.com/office/drawing/2014/main" id="{5FAAAC03-E309-227D-6EE1-137353528051}"/>
              </a:ext>
            </a:extLst>
          </p:cNvPr>
          <p:cNvPicPr>
            <a:picLocks noChangeAspect="1"/>
          </p:cNvPicPr>
          <p:nvPr/>
        </p:nvPicPr>
        <p:blipFill>
          <a:blip r:embed="rId4"/>
          <a:stretch>
            <a:fillRect/>
          </a:stretch>
        </p:blipFill>
        <p:spPr>
          <a:xfrm>
            <a:off x="7609692" y="1677215"/>
            <a:ext cx="4463518" cy="1667702"/>
          </a:xfrm>
          <a:prstGeom prst="rect">
            <a:avLst/>
          </a:prstGeom>
        </p:spPr>
      </p:pic>
      <p:pic>
        <p:nvPicPr>
          <p:cNvPr id="15" name="Picture 14">
            <a:extLst>
              <a:ext uri="{FF2B5EF4-FFF2-40B4-BE49-F238E27FC236}">
                <a16:creationId xmlns:a16="http://schemas.microsoft.com/office/drawing/2014/main" id="{4CD7961F-B099-8837-D989-628889A22BD8}"/>
              </a:ext>
            </a:extLst>
          </p:cNvPr>
          <p:cNvPicPr>
            <a:picLocks noChangeAspect="1"/>
          </p:cNvPicPr>
          <p:nvPr/>
        </p:nvPicPr>
        <p:blipFill>
          <a:blip r:embed="rId5"/>
          <a:stretch>
            <a:fillRect/>
          </a:stretch>
        </p:blipFill>
        <p:spPr>
          <a:xfrm>
            <a:off x="6481215" y="3634291"/>
            <a:ext cx="5669643" cy="2997361"/>
          </a:xfrm>
          <a:prstGeom prst="rect">
            <a:avLst/>
          </a:prstGeom>
        </p:spPr>
      </p:pic>
      <p:sp>
        <p:nvSpPr>
          <p:cNvPr id="16" name="TextBox 15">
            <a:extLst>
              <a:ext uri="{FF2B5EF4-FFF2-40B4-BE49-F238E27FC236}">
                <a16:creationId xmlns:a16="http://schemas.microsoft.com/office/drawing/2014/main" id="{9AD959EE-965E-A5BE-96C3-54FB12BF0301}"/>
              </a:ext>
            </a:extLst>
          </p:cNvPr>
          <p:cNvSpPr txBox="1"/>
          <p:nvPr/>
        </p:nvSpPr>
        <p:spPr>
          <a:xfrm>
            <a:off x="8389971" y="3172626"/>
            <a:ext cx="2857211" cy="461665"/>
          </a:xfrm>
          <a:prstGeom prst="rect">
            <a:avLst/>
          </a:prstGeom>
          <a:noFill/>
        </p:spPr>
        <p:txBody>
          <a:bodyPr wrap="square" rtlCol="0">
            <a:spAutoFit/>
          </a:bodyPr>
          <a:lstStyle/>
          <a:p>
            <a:r>
              <a:rPr lang="en-IN" sz="2400" b="1" dirty="0">
                <a:solidFill>
                  <a:srgbClr val="7030A0"/>
                </a:solidFill>
              </a:rPr>
              <a:t>Priority Queue</a:t>
            </a:r>
          </a:p>
        </p:txBody>
      </p:sp>
    </p:spTree>
    <p:extLst>
      <p:ext uri="{BB962C8B-B14F-4D97-AF65-F5344CB8AC3E}">
        <p14:creationId xmlns:p14="http://schemas.microsoft.com/office/powerpoint/2010/main" val="391459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1"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a:t>
            </a:r>
            <a:endParaRPr lang="en-IN" dirty="0"/>
          </a:p>
        </p:txBody>
      </p:sp>
      <p:sp>
        <p:nvSpPr>
          <p:cNvPr id="3" name="Content Placeholder 2"/>
          <p:cNvSpPr>
            <a:spLocks noGrp="1"/>
          </p:cNvSpPr>
          <p:nvPr>
            <p:ph idx="1"/>
          </p:nvPr>
        </p:nvSpPr>
        <p:spPr/>
        <p:txBody>
          <a:bodyPr/>
          <a:lstStyle/>
          <a:p>
            <a:r>
              <a:rPr lang="en-US" dirty="0"/>
              <a:t>Tree is a </a:t>
            </a:r>
            <a:r>
              <a:rPr lang="en-US" b="1" dirty="0">
                <a:solidFill>
                  <a:schemeClr val="accent6"/>
                </a:solidFill>
              </a:rPr>
              <a:t>non-linear</a:t>
            </a:r>
            <a:r>
              <a:rPr lang="en-US" dirty="0"/>
              <a:t> data structure in which a collection of </a:t>
            </a:r>
            <a:r>
              <a:rPr lang="en-US" b="1" dirty="0">
                <a:solidFill>
                  <a:schemeClr val="accent6"/>
                </a:solidFill>
              </a:rPr>
              <a:t>elements(nodes)</a:t>
            </a:r>
            <a:r>
              <a:rPr lang="en-US" dirty="0"/>
              <a:t> are connected to each other via </a:t>
            </a:r>
            <a:r>
              <a:rPr lang="en-US" b="1" dirty="0">
                <a:solidFill>
                  <a:schemeClr val="accent6"/>
                </a:solidFill>
              </a:rPr>
              <a:t>edges</a:t>
            </a:r>
            <a:r>
              <a:rPr lang="en-US" dirty="0"/>
              <a:t>, such that there exists </a:t>
            </a:r>
            <a:r>
              <a:rPr lang="en-US" b="1" dirty="0">
                <a:solidFill>
                  <a:schemeClr val="accent6"/>
                </a:solidFill>
              </a:rPr>
              <a:t>exactly one path between any two nodes</a:t>
            </a:r>
            <a:r>
              <a:rPr lang="en-US" dirty="0"/>
              <a:t>.            (No cycle).</a:t>
            </a:r>
          </a:p>
          <a:p>
            <a:r>
              <a:rPr lang="en-US" dirty="0"/>
              <a:t>Tree is </a:t>
            </a:r>
            <a:r>
              <a:rPr lang="en-US" b="1" dirty="0">
                <a:solidFill>
                  <a:schemeClr val="accent6"/>
                </a:solidFill>
              </a:rPr>
              <a:t>used to store information that naturally forms a hierarchy</a:t>
            </a:r>
            <a:r>
              <a:rPr lang="en-US" dirty="0"/>
              <a:t>. </a:t>
            </a:r>
          </a:p>
          <a:p>
            <a:r>
              <a:rPr lang="en-US" dirty="0"/>
              <a:t>For example: File system on a computer.</a:t>
            </a:r>
          </a:p>
          <a:p>
            <a:r>
              <a:rPr lang="en-US" dirty="0"/>
              <a:t>Type of trees:</a:t>
            </a:r>
          </a:p>
          <a:p>
            <a:pPr lvl="1"/>
            <a:r>
              <a:rPr lang="en-US" b="1" dirty="0">
                <a:solidFill>
                  <a:schemeClr val="accent6"/>
                </a:solidFill>
              </a:rPr>
              <a:t>Binary Tree </a:t>
            </a:r>
            <a:r>
              <a:rPr lang="en-US" dirty="0"/>
              <a:t>: each node has at most two children</a:t>
            </a:r>
          </a:p>
          <a:p>
            <a:pPr lvl="2"/>
            <a:r>
              <a:rPr lang="en-US" dirty="0"/>
              <a:t>Traversals : </a:t>
            </a:r>
            <a:r>
              <a:rPr lang="en-US" dirty="0" err="1"/>
              <a:t>Inorder</a:t>
            </a:r>
            <a:r>
              <a:rPr lang="en-US" dirty="0"/>
              <a:t>, Preorder and </a:t>
            </a:r>
            <a:r>
              <a:rPr lang="en-US" dirty="0" err="1"/>
              <a:t>Postorder</a:t>
            </a:r>
            <a:r>
              <a:rPr lang="en-US" dirty="0"/>
              <a:t> </a:t>
            </a:r>
          </a:p>
          <a:p>
            <a:pPr lvl="1"/>
            <a:r>
              <a:rPr lang="en-US" b="1" dirty="0">
                <a:solidFill>
                  <a:schemeClr val="accent6"/>
                </a:solidFill>
              </a:rPr>
              <a:t>Binary Search Tree </a:t>
            </a:r>
            <a:r>
              <a:rPr lang="en-US" dirty="0"/>
              <a:t>: </a:t>
            </a:r>
          </a:p>
          <a:p>
            <a:pPr lvl="2"/>
            <a:r>
              <a:rPr lang="en-US" dirty="0"/>
              <a:t>data of Left-subtree &lt; data of Root &lt; data of right-subtree</a:t>
            </a:r>
            <a:endParaRPr lang="en-IN" dirty="0"/>
          </a:p>
          <a:p>
            <a:pPr lvl="1"/>
            <a:r>
              <a:rPr lang="en-US" b="1" dirty="0">
                <a:solidFill>
                  <a:schemeClr val="accent6"/>
                </a:solidFill>
              </a:rPr>
              <a:t>AVL Tree </a:t>
            </a:r>
            <a:r>
              <a:rPr lang="en-US" dirty="0"/>
              <a:t>: (Self Balancing BST, also known as height balanced tree)</a:t>
            </a:r>
          </a:p>
          <a:p>
            <a:pPr lvl="1"/>
            <a:r>
              <a:rPr lang="en-US" b="1" dirty="0">
                <a:solidFill>
                  <a:schemeClr val="accent6"/>
                </a:solidFill>
              </a:rPr>
              <a:t>B-Trees</a:t>
            </a:r>
            <a:r>
              <a:rPr lang="en-US" dirty="0"/>
              <a:t> : (used in databases for indexing) </a:t>
            </a:r>
          </a:p>
          <a:p>
            <a:pPr lvl="1"/>
            <a:r>
              <a:rPr lang="en-US" b="1" dirty="0">
                <a:solidFill>
                  <a:schemeClr val="accent6"/>
                </a:solidFill>
              </a:rPr>
              <a:t>Heap</a:t>
            </a:r>
            <a:r>
              <a:rPr lang="en-US" dirty="0"/>
              <a:t> :(complete binary tree used in Priority queue)</a:t>
            </a:r>
          </a:p>
          <a:p>
            <a:pPr lvl="1"/>
            <a:endParaRPr lang="en-US" dirty="0"/>
          </a:p>
        </p:txBody>
      </p:sp>
      <p:sp>
        <p:nvSpPr>
          <p:cNvPr id="5" name="TextBox 4"/>
          <p:cNvSpPr txBox="1"/>
          <p:nvPr/>
        </p:nvSpPr>
        <p:spPr>
          <a:xfrm>
            <a:off x="9714976" y="4433068"/>
            <a:ext cx="1271561" cy="369332"/>
          </a:xfrm>
          <a:prstGeom prst="rect">
            <a:avLst/>
          </a:prstGeom>
          <a:noFill/>
        </p:spPr>
        <p:txBody>
          <a:bodyPr wrap="square" rtlCol="0">
            <a:spAutoFit/>
          </a:bodyPr>
          <a:lstStyle/>
          <a:p>
            <a:pPr algn="ctr"/>
            <a:r>
              <a:rPr lang="en-IN" b="1" dirty="0"/>
              <a:t>Tree</a:t>
            </a:r>
            <a:endParaRPr lang="en-US" b="1" dirty="0"/>
          </a:p>
        </p:txBody>
      </p:sp>
      <p:pic>
        <p:nvPicPr>
          <p:cNvPr id="6" name="Picture 4" descr="E:\Clients\Darshan\Data Structure\images\Data Structure\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623" y="2602523"/>
            <a:ext cx="2206869" cy="185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63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a:t>
            </a:r>
            <a:endParaRPr lang="en-IN" dirty="0"/>
          </a:p>
        </p:txBody>
      </p:sp>
      <p:sp>
        <p:nvSpPr>
          <p:cNvPr id="3" name="Content Placeholder 2"/>
          <p:cNvSpPr>
            <a:spLocks noGrp="1"/>
          </p:cNvSpPr>
          <p:nvPr>
            <p:ph idx="1"/>
          </p:nvPr>
        </p:nvSpPr>
        <p:spPr/>
        <p:txBody>
          <a:bodyPr/>
          <a:lstStyle/>
          <a:p>
            <a:r>
              <a:rPr lang="en-US" dirty="0"/>
              <a:t>Graph is a </a:t>
            </a:r>
            <a:r>
              <a:rPr lang="en-US" b="1" dirty="0">
                <a:solidFill>
                  <a:schemeClr val="accent6"/>
                </a:solidFill>
              </a:rPr>
              <a:t>non-linear</a:t>
            </a:r>
            <a:r>
              <a:rPr lang="en-US" dirty="0"/>
              <a:t> data structure, consisting of nodes(vertices) and edges.</a:t>
            </a:r>
          </a:p>
          <a:p>
            <a:r>
              <a:rPr lang="en-US" dirty="0"/>
              <a:t>Graph can be represented using:</a:t>
            </a:r>
          </a:p>
          <a:p>
            <a:pPr lvl="1"/>
            <a:r>
              <a:rPr lang="en-US" b="1" dirty="0">
                <a:solidFill>
                  <a:schemeClr val="accent6"/>
                </a:solidFill>
              </a:rPr>
              <a:t>Adjacency Matrix </a:t>
            </a:r>
            <a:r>
              <a:rPr lang="en-US" dirty="0"/>
              <a:t>: uses 2-D array </a:t>
            </a:r>
          </a:p>
          <a:p>
            <a:pPr lvl="1"/>
            <a:r>
              <a:rPr lang="en-US" b="1" dirty="0">
                <a:solidFill>
                  <a:schemeClr val="accent6"/>
                </a:solidFill>
              </a:rPr>
              <a:t>Adjacency List </a:t>
            </a:r>
            <a:r>
              <a:rPr lang="en-US" dirty="0"/>
              <a:t>: uses array of lists</a:t>
            </a:r>
          </a:p>
          <a:p>
            <a:r>
              <a:rPr lang="en-US" dirty="0"/>
              <a:t>Graph traversal algorithms:</a:t>
            </a:r>
          </a:p>
          <a:p>
            <a:pPr lvl="1"/>
            <a:r>
              <a:rPr lang="en-US" b="1" dirty="0">
                <a:solidFill>
                  <a:schemeClr val="accent6"/>
                </a:solidFill>
              </a:rPr>
              <a:t>Breadth First Search (BFS) </a:t>
            </a:r>
            <a:r>
              <a:rPr lang="en-US" dirty="0"/>
              <a:t>: level wise traversal (implemented using queue)</a:t>
            </a:r>
          </a:p>
          <a:p>
            <a:pPr lvl="1"/>
            <a:r>
              <a:rPr lang="en-US" b="1" dirty="0">
                <a:solidFill>
                  <a:schemeClr val="accent6"/>
                </a:solidFill>
              </a:rPr>
              <a:t>Depth First Search (DFS) </a:t>
            </a:r>
            <a:r>
              <a:rPr lang="en-US" dirty="0"/>
              <a:t>: explores the path as deep as possible, then backtrack (implemented using stack)</a:t>
            </a:r>
          </a:p>
          <a:p>
            <a:r>
              <a:rPr lang="en-US" dirty="0"/>
              <a:t>Graph are used :</a:t>
            </a:r>
          </a:p>
          <a:p>
            <a:pPr lvl="1"/>
            <a:r>
              <a:rPr lang="en-US" dirty="0"/>
              <a:t>In </a:t>
            </a:r>
            <a:r>
              <a:rPr lang="en-US" u="sng" dirty="0"/>
              <a:t>social networks, to show mutual connections</a:t>
            </a:r>
            <a:r>
              <a:rPr lang="en-US" dirty="0"/>
              <a:t>. Users are nodes, “follows” are edges.</a:t>
            </a:r>
          </a:p>
          <a:p>
            <a:pPr lvl="1"/>
            <a:r>
              <a:rPr lang="en-US" dirty="0"/>
              <a:t>In </a:t>
            </a:r>
            <a:r>
              <a:rPr lang="en-US" u="sng" dirty="0"/>
              <a:t>AI/ Game Development/ robotics to find the optimal path </a:t>
            </a:r>
            <a:r>
              <a:rPr lang="en-US" dirty="0"/>
              <a:t>from start point to goal point.</a:t>
            </a:r>
          </a:p>
          <a:p>
            <a:pPr lvl="1"/>
            <a:r>
              <a:rPr lang="en-US" dirty="0"/>
              <a:t>In </a:t>
            </a:r>
            <a:r>
              <a:rPr lang="en-US" u="sng" dirty="0"/>
              <a:t>navigation systems/ maps</a:t>
            </a:r>
            <a:r>
              <a:rPr lang="en-US" dirty="0"/>
              <a:t>, to:</a:t>
            </a:r>
          </a:p>
          <a:p>
            <a:pPr lvl="2"/>
            <a:r>
              <a:rPr lang="en-US" dirty="0"/>
              <a:t>Find Shortest path</a:t>
            </a:r>
          </a:p>
          <a:p>
            <a:pPr lvl="2"/>
            <a:r>
              <a:rPr lang="en-US" dirty="0"/>
              <a:t>Get the traffic updates and rerouting</a:t>
            </a:r>
          </a:p>
          <a:p>
            <a:pPr marL="457200" lvl="1" indent="0">
              <a:buNone/>
            </a:pPr>
            <a:endParaRPr lang="en-US" dirty="0"/>
          </a:p>
        </p:txBody>
      </p:sp>
      <p:pic>
        <p:nvPicPr>
          <p:cNvPr id="4" name="Picture 5" descr="E:\Clients\Darshan\Data Structure\images\Data Structure\440px-6n-graph2.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4206" y="779818"/>
            <a:ext cx="1949503" cy="21311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144660" y="2979596"/>
            <a:ext cx="1330910" cy="369332"/>
          </a:xfrm>
          <a:prstGeom prst="rect">
            <a:avLst/>
          </a:prstGeom>
          <a:noFill/>
        </p:spPr>
        <p:txBody>
          <a:bodyPr wrap="square" rtlCol="0">
            <a:spAutoFit/>
          </a:bodyPr>
          <a:lstStyle/>
          <a:p>
            <a:pPr algn="ctr"/>
            <a:r>
              <a:rPr lang="en-IN" b="1" dirty="0"/>
              <a:t>Graph</a:t>
            </a:r>
            <a:endParaRPr lang="en-US" b="1" dirty="0"/>
          </a:p>
        </p:txBody>
      </p:sp>
    </p:spTree>
    <p:extLst>
      <p:ext uri="{BB962C8B-B14F-4D97-AF65-F5344CB8AC3E}">
        <p14:creationId xmlns:p14="http://schemas.microsoft.com/office/powerpoint/2010/main" val="193878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&amp; Hash Function</a:t>
            </a:r>
          </a:p>
        </p:txBody>
      </p:sp>
      <p:sp>
        <p:nvSpPr>
          <p:cNvPr id="3" name="Content Placeholder 2"/>
          <p:cNvSpPr>
            <a:spLocks noGrp="1"/>
          </p:cNvSpPr>
          <p:nvPr>
            <p:ph idx="1"/>
          </p:nvPr>
        </p:nvSpPr>
        <p:spPr/>
        <p:txBody>
          <a:bodyPr/>
          <a:lstStyle/>
          <a:p>
            <a:r>
              <a:rPr lang="en-US" b="1" dirty="0">
                <a:solidFill>
                  <a:srgbClr val="B71B1C"/>
                </a:solidFill>
              </a:rPr>
              <a:t>Sequential search</a:t>
            </a:r>
            <a:r>
              <a:rPr lang="en-US" dirty="0">
                <a:solidFill>
                  <a:srgbClr val="B71B1C"/>
                </a:solidFill>
              </a:rPr>
              <a:t> </a:t>
            </a:r>
            <a:r>
              <a:rPr lang="en-US" dirty="0"/>
              <a:t>requires, on the average </a:t>
            </a:r>
            <a:r>
              <a:rPr lang="en-US" b="1" dirty="0">
                <a:solidFill>
                  <a:srgbClr val="C00000"/>
                </a:solidFill>
              </a:rPr>
              <a:t>O(n) comparisons </a:t>
            </a:r>
            <a:r>
              <a:rPr lang="en-US" dirty="0"/>
              <a:t>while </a:t>
            </a:r>
            <a:r>
              <a:rPr lang="en-US" b="1" dirty="0">
                <a:solidFill>
                  <a:srgbClr val="C00000"/>
                </a:solidFill>
              </a:rPr>
              <a:t>Binary search</a:t>
            </a:r>
            <a:r>
              <a:rPr lang="en-US" dirty="0">
                <a:solidFill>
                  <a:srgbClr val="C00000"/>
                </a:solidFill>
              </a:rPr>
              <a:t> </a:t>
            </a:r>
            <a:r>
              <a:rPr lang="en-US" dirty="0"/>
              <a:t>requires much fewer comparisons on the average </a:t>
            </a:r>
            <a:r>
              <a:rPr lang="en-US" b="1" dirty="0">
                <a:solidFill>
                  <a:srgbClr val="C00000"/>
                </a:solidFill>
              </a:rPr>
              <a:t>O (log</a:t>
            </a:r>
            <a:r>
              <a:rPr lang="en-US" b="1" baseline="-25000" dirty="0">
                <a:solidFill>
                  <a:srgbClr val="C00000"/>
                </a:solidFill>
              </a:rPr>
              <a:t>2</a:t>
            </a:r>
            <a:r>
              <a:rPr lang="en-US" b="1" dirty="0">
                <a:solidFill>
                  <a:srgbClr val="C00000"/>
                </a:solidFill>
              </a:rPr>
              <a:t>n)</a:t>
            </a:r>
            <a:r>
              <a:rPr lang="en-US" dirty="0">
                <a:solidFill>
                  <a:srgbClr val="C00000"/>
                </a:solidFill>
              </a:rPr>
              <a:t> </a:t>
            </a:r>
            <a:r>
              <a:rPr lang="en-US" dirty="0"/>
              <a:t>but the</a:t>
            </a:r>
            <a:r>
              <a:rPr lang="en-US" b="1" dirty="0">
                <a:solidFill>
                  <a:srgbClr val="FF0000"/>
                </a:solidFill>
              </a:rPr>
              <a:t> </a:t>
            </a:r>
            <a:r>
              <a:rPr lang="en-US" b="1" dirty="0">
                <a:solidFill>
                  <a:srgbClr val="C00000"/>
                </a:solidFill>
              </a:rPr>
              <a:t>data should be sorted</a:t>
            </a:r>
            <a:r>
              <a:rPr lang="en-US" dirty="0"/>
              <a:t>. </a:t>
            </a:r>
          </a:p>
          <a:p>
            <a:r>
              <a:rPr lang="en-US" b="1" dirty="0">
                <a:solidFill>
                  <a:srgbClr val="C00000"/>
                </a:solidFill>
              </a:rPr>
              <a:t>Hashing</a:t>
            </a:r>
            <a:r>
              <a:rPr lang="en-US" dirty="0"/>
              <a:t> is a</a:t>
            </a:r>
            <a:r>
              <a:rPr lang="en-US" b="1" dirty="0">
                <a:solidFill>
                  <a:srgbClr val="C00000"/>
                </a:solidFill>
              </a:rPr>
              <a:t> technique </a:t>
            </a:r>
            <a:r>
              <a:rPr lang="en-US" dirty="0"/>
              <a:t>used in data structure to </a:t>
            </a:r>
            <a:r>
              <a:rPr lang="en-US" b="1" dirty="0">
                <a:solidFill>
                  <a:srgbClr val="C00000"/>
                </a:solidFill>
              </a:rPr>
              <a:t>efficiently store </a:t>
            </a:r>
            <a:r>
              <a:rPr lang="en-US" dirty="0"/>
              <a:t>and </a:t>
            </a:r>
            <a:r>
              <a:rPr lang="en-US" b="1" dirty="0">
                <a:solidFill>
                  <a:srgbClr val="C00000"/>
                </a:solidFill>
              </a:rPr>
              <a:t>retrieve</a:t>
            </a:r>
            <a:r>
              <a:rPr lang="en-US" dirty="0"/>
              <a:t> data.</a:t>
            </a:r>
          </a:p>
          <a:p>
            <a:endParaRPr lang="en-US" dirty="0"/>
          </a:p>
        </p:txBody>
      </p:sp>
      <p:graphicFrame>
        <p:nvGraphicFramePr>
          <p:cNvPr id="5" name="Table 4">
            <a:extLst>
              <a:ext uri="{FF2B5EF4-FFF2-40B4-BE49-F238E27FC236}">
                <a16:creationId xmlns:a16="http://schemas.microsoft.com/office/drawing/2014/main" id="{1D8ECDE4-EDE4-A1EA-846C-FCF751073DA2}"/>
              </a:ext>
            </a:extLst>
          </p:cNvPr>
          <p:cNvGraphicFramePr>
            <a:graphicFrameLocks noGrp="1"/>
          </p:cNvGraphicFramePr>
          <p:nvPr>
            <p:extLst>
              <p:ext uri="{D42A27DB-BD31-4B8C-83A1-F6EECF244321}">
                <p14:modId xmlns:p14="http://schemas.microsoft.com/office/powerpoint/2010/main" val="2594077401"/>
              </p:ext>
            </p:extLst>
          </p:nvPr>
        </p:nvGraphicFramePr>
        <p:xfrm>
          <a:off x="10253095" y="3539485"/>
          <a:ext cx="1732832" cy="1828800"/>
        </p:xfrm>
        <a:graphic>
          <a:graphicData uri="http://schemas.openxmlformats.org/drawingml/2006/table">
            <a:tbl>
              <a:tblPr firstRow="1" bandRow="1">
                <a:tableStyleId>{5940675A-B579-460E-94D1-54222C63F5DA}</a:tableStyleId>
              </a:tblPr>
              <a:tblGrid>
                <a:gridCol w="410060">
                  <a:extLst>
                    <a:ext uri="{9D8B030D-6E8A-4147-A177-3AD203B41FA5}">
                      <a16:colId xmlns:a16="http://schemas.microsoft.com/office/drawing/2014/main" val="20000"/>
                    </a:ext>
                  </a:extLst>
                </a:gridCol>
                <a:gridCol w="1322772">
                  <a:extLst>
                    <a:ext uri="{9D8B030D-6E8A-4147-A177-3AD203B41FA5}">
                      <a16:colId xmlns:a16="http://schemas.microsoft.com/office/drawing/2014/main" val="20001"/>
                    </a:ext>
                  </a:extLst>
                </a:gridCol>
              </a:tblGrid>
              <a:tr h="325070">
                <a:tc>
                  <a:txBody>
                    <a:bodyPr/>
                    <a:lstStyle/>
                    <a:p>
                      <a:r>
                        <a:rPr lang="en-US" dirty="0"/>
                        <a:t>0</a:t>
                      </a:r>
                    </a:p>
                  </a:txBody>
                  <a:tcPr/>
                </a:tc>
                <a:tc>
                  <a:txBody>
                    <a:bodyPr/>
                    <a:lstStyle/>
                    <a:p>
                      <a:endParaRPr lang="en-US"/>
                    </a:p>
                  </a:txBody>
                  <a:tcPr/>
                </a:tc>
                <a:extLst>
                  <a:ext uri="{0D108BD9-81ED-4DB2-BD59-A6C34878D82A}">
                    <a16:rowId xmlns:a16="http://schemas.microsoft.com/office/drawing/2014/main" val="10000"/>
                  </a:ext>
                </a:extLst>
              </a:tr>
              <a:tr h="325070">
                <a:tc>
                  <a:txBody>
                    <a:bodyPr/>
                    <a:lstStyle/>
                    <a:p>
                      <a:r>
                        <a:rPr lang="en-US" dirty="0"/>
                        <a:t>1</a:t>
                      </a:r>
                    </a:p>
                  </a:txBody>
                  <a:tcPr/>
                </a:tc>
                <a:tc>
                  <a:txBody>
                    <a:bodyPr/>
                    <a:lstStyle/>
                    <a:p>
                      <a:endParaRPr lang="en-US"/>
                    </a:p>
                  </a:txBody>
                  <a:tcPr/>
                </a:tc>
                <a:extLst>
                  <a:ext uri="{0D108BD9-81ED-4DB2-BD59-A6C34878D82A}">
                    <a16:rowId xmlns:a16="http://schemas.microsoft.com/office/drawing/2014/main" val="10001"/>
                  </a:ext>
                </a:extLst>
              </a:tr>
              <a:tr h="325070">
                <a:tc>
                  <a:txBody>
                    <a:bodyPr/>
                    <a:lstStyle/>
                    <a:p>
                      <a:r>
                        <a:rPr lang="en-US" dirty="0"/>
                        <a:t>2</a:t>
                      </a:r>
                    </a:p>
                  </a:txBody>
                  <a:tcPr/>
                </a:tc>
                <a:tc>
                  <a:txBody>
                    <a:bodyPr/>
                    <a:lstStyle/>
                    <a:p>
                      <a:endParaRPr lang="en-US" dirty="0"/>
                    </a:p>
                  </a:txBody>
                  <a:tcPr/>
                </a:tc>
                <a:extLst>
                  <a:ext uri="{0D108BD9-81ED-4DB2-BD59-A6C34878D82A}">
                    <a16:rowId xmlns:a16="http://schemas.microsoft.com/office/drawing/2014/main" val="10002"/>
                  </a:ext>
                </a:extLst>
              </a:tr>
              <a:tr h="325070">
                <a:tc>
                  <a:txBody>
                    <a:bodyPr/>
                    <a:lstStyle/>
                    <a:p>
                      <a:r>
                        <a:rPr lang="en-US" dirty="0"/>
                        <a:t>3</a:t>
                      </a:r>
                    </a:p>
                  </a:txBody>
                  <a:tcPr/>
                </a:tc>
                <a:tc>
                  <a:txBody>
                    <a:bodyPr/>
                    <a:lstStyle/>
                    <a:p>
                      <a:endParaRPr lang="en-US"/>
                    </a:p>
                  </a:txBody>
                  <a:tcPr/>
                </a:tc>
                <a:extLst>
                  <a:ext uri="{0D108BD9-81ED-4DB2-BD59-A6C34878D82A}">
                    <a16:rowId xmlns:a16="http://schemas.microsoft.com/office/drawing/2014/main" val="10003"/>
                  </a:ext>
                </a:extLst>
              </a:tr>
              <a:tr h="325070">
                <a:tc>
                  <a:txBody>
                    <a:bodyPr/>
                    <a:lstStyle/>
                    <a:p>
                      <a:r>
                        <a:rPr lang="en-US" dirty="0"/>
                        <a:t>4</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70F7CAA-1A26-251C-51C1-664D93295689}"/>
              </a:ext>
            </a:extLst>
          </p:cNvPr>
          <p:cNvGraphicFramePr>
            <a:graphicFrameLocks noGrp="1"/>
          </p:cNvGraphicFramePr>
          <p:nvPr>
            <p:extLst>
              <p:ext uri="{D42A27DB-BD31-4B8C-83A1-F6EECF244321}">
                <p14:modId xmlns:p14="http://schemas.microsoft.com/office/powerpoint/2010/main" val="3624620844"/>
              </p:ext>
            </p:extLst>
          </p:nvPr>
        </p:nvGraphicFramePr>
        <p:xfrm>
          <a:off x="6096940" y="3082607"/>
          <a:ext cx="1767740" cy="370840"/>
        </p:xfrm>
        <a:graphic>
          <a:graphicData uri="http://schemas.openxmlformats.org/drawingml/2006/table">
            <a:tbl>
              <a:tblPr firstRow="1" bandRow="1">
                <a:tableStyleId>{5940675A-B579-460E-94D1-54222C63F5DA}</a:tableStyleId>
              </a:tblPr>
              <a:tblGrid>
                <a:gridCol w="1767740">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4" name="TextBox 13">
            <a:extLst>
              <a:ext uri="{FF2B5EF4-FFF2-40B4-BE49-F238E27FC236}">
                <a16:creationId xmlns:a16="http://schemas.microsoft.com/office/drawing/2014/main" id="{79E39C5D-7BC3-5E62-9FD4-9F70AE29D9B6}"/>
              </a:ext>
            </a:extLst>
          </p:cNvPr>
          <p:cNvSpPr txBox="1"/>
          <p:nvPr/>
        </p:nvSpPr>
        <p:spPr>
          <a:xfrm>
            <a:off x="10372024" y="3151308"/>
            <a:ext cx="1494974" cy="400110"/>
          </a:xfrm>
          <a:prstGeom prst="rect">
            <a:avLst/>
          </a:prstGeom>
          <a:noFill/>
        </p:spPr>
        <p:txBody>
          <a:bodyPr wrap="square" rtlCol="0">
            <a:spAutoFit/>
          </a:bodyPr>
          <a:lstStyle/>
          <a:p>
            <a:r>
              <a:rPr lang="en-US" sz="2000" b="1" dirty="0">
                <a:solidFill>
                  <a:srgbClr val="C00000"/>
                </a:solidFill>
              </a:rPr>
              <a:t>Hash Table</a:t>
            </a:r>
          </a:p>
        </p:txBody>
      </p:sp>
      <p:sp>
        <p:nvSpPr>
          <p:cNvPr id="15" name="TextBox 14">
            <a:extLst>
              <a:ext uri="{FF2B5EF4-FFF2-40B4-BE49-F238E27FC236}">
                <a16:creationId xmlns:a16="http://schemas.microsoft.com/office/drawing/2014/main" id="{4EB88D58-1D84-94C2-1C75-931627B132FF}"/>
              </a:ext>
            </a:extLst>
          </p:cNvPr>
          <p:cNvSpPr txBox="1"/>
          <p:nvPr/>
        </p:nvSpPr>
        <p:spPr>
          <a:xfrm>
            <a:off x="6029827" y="3071310"/>
            <a:ext cx="2090715" cy="338554"/>
          </a:xfrm>
          <a:prstGeom prst="rect">
            <a:avLst/>
          </a:prstGeom>
          <a:noFill/>
        </p:spPr>
        <p:txBody>
          <a:bodyPr wrap="square" rtlCol="0">
            <a:spAutoFit/>
          </a:bodyPr>
          <a:lstStyle/>
          <a:p>
            <a:r>
              <a:rPr lang="en-US" sz="1600" b="1" dirty="0">
                <a:solidFill>
                  <a:srgbClr val="C00000"/>
                </a:solidFill>
              </a:rPr>
              <a:t>Record : (key , value)</a:t>
            </a:r>
          </a:p>
        </p:txBody>
      </p:sp>
      <p:sp>
        <p:nvSpPr>
          <p:cNvPr id="16" name="Rectangle 15">
            <a:extLst>
              <a:ext uri="{FF2B5EF4-FFF2-40B4-BE49-F238E27FC236}">
                <a16:creationId xmlns:a16="http://schemas.microsoft.com/office/drawing/2014/main" id="{DA50C0D6-F714-98D5-77DF-5791E6269181}"/>
              </a:ext>
            </a:extLst>
          </p:cNvPr>
          <p:cNvSpPr/>
          <p:nvPr/>
        </p:nvSpPr>
        <p:spPr>
          <a:xfrm>
            <a:off x="7270004" y="3848851"/>
            <a:ext cx="1765996" cy="517065"/>
          </a:xfrm>
          <a:prstGeom prst="rect">
            <a:avLst/>
          </a:prstGeom>
        </p:spPr>
        <p:txBody>
          <a:bodyPr wrap="none">
            <a:spAutoFit/>
          </a:bodyPr>
          <a:lstStyle/>
          <a:p>
            <a:pPr algn="ctr">
              <a:lnSpc>
                <a:spcPct val="115000"/>
              </a:lnSpc>
              <a:spcAft>
                <a:spcPts val="1000"/>
              </a:spcAft>
            </a:pPr>
            <a:r>
              <a:rPr lang="en-US" sz="2400" dirty="0">
                <a:latin typeface="Calibri" panose="020F0502020204030204" pitchFamily="34" charset="0"/>
                <a:ea typeface="Calibri" panose="020F0502020204030204" pitchFamily="34" charset="0"/>
                <a:cs typeface="Shruti" panose="020B0502040204020203" pitchFamily="34" charset="0"/>
              </a:rPr>
              <a:t>f()</a:t>
            </a:r>
            <a:r>
              <a:rPr lang="en-US" sz="2400" dirty="0">
                <a:latin typeface="Calibri" panose="020F0502020204030204" pitchFamily="34" charset="0"/>
                <a:ea typeface="Calibri" panose="020F0502020204030204" pitchFamily="34" charset="0"/>
                <a:cs typeface="Shruti" panose="020B0502040204020203" pitchFamily="34" charset="0"/>
                <a:sym typeface="Wingdings" panose="05000000000000000000" pitchFamily="2" charset="2"/>
              </a:rPr>
              <a:t></a:t>
            </a:r>
            <a:r>
              <a:rPr lang="en-US" sz="2400" dirty="0">
                <a:latin typeface="Calibri" panose="020F0502020204030204" pitchFamily="34" charset="0"/>
                <a:ea typeface="Calibri" panose="020F0502020204030204" pitchFamily="34" charset="0"/>
                <a:cs typeface="Shruti" panose="020B0502040204020203" pitchFamily="34" charset="0"/>
              </a:rPr>
              <a:t>Address</a:t>
            </a:r>
          </a:p>
        </p:txBody>
      </p:sp>
      <p:sp>
        <p:nvSpPr>
          <p:cNvPr id="17" name="Freeform 9">
            <a:extLst>
              <a:ext uri="{FF2B5EF4-FFF2-40B4-BE49-F238E27FC236}">
                <a16:creationId xmlns:a16="http://schemas.microsoft.com/office/drawing/2014/main" id="{B6B2D0BB-7093-FC64-C4F9-D7DA7DB5CF8E}"/>
              </a:ext>
            </a:extLst>
          </p:cNvPr>
          <p:cNvSpPr/>
          <p:nvPr/>
        </p:nvSpPr>
        <p:spPr>
          <a:xfrm>
            <a:off x="6828778" y="3464744"/>
            <a:ext cx="492916" cy="654250"/>
          </a:xfrm>
          <a:custGeom>
            <a:avLst/>
            <a:gdLst>
              <a:gd name="connsiteX0" fmla="*/ 0 w 1937982"/>
              <a:gd name="connsiteY0" fmla="*/ 0 h 805218"/>
              <a:gd name="connsiteX1" fmla="*/ 0 w 1937982"/>
              <a:gd name="connsiteY1" fmla="*/ 0 h 805218"/>
              <a:gd name="connsiteX2" fmla="*/ 0 w 1937982"/>
              <a:gd name="connsiteY2" fmla="*/ 805218 h 805218"/>
              <a:gd name="connsiteX3" fmla="*/ 1937982 w 1937982"/>
              <a:gd name="connsiteY3" fmla="*/ 805218 h 805218"/>
            </a:gdLst>
            <a:ahLst/>
            <a:cxnLst>
              <a:cxn ang="0">
                <a:pos x="connsiteX0" y="connsiteY0"/>
              </a:cxn>
              <a:cxn ang="0">
                <a:pos x="connsiteX1" y="connsiteY1"/>
              </a:cxn>
              <a:cxn ang="0">
                <a:pos x="connsiteX2" y="connsiteY2"/>
              </a:cxn>
              <a:cxn ang="0">
                <a:pos x="connsiteX3" y="connsiteY3"/>
              </a:cxn>
            </a:cxnLst>
            <a:rect l="l" t="t" r="r" b="b"/>
            <a:pathLst>
              <a:path w="1937982" h="805218">
                <a:moveTo>
                  <a:pt x="0" y="0"/>
                </a:moveTo>
                <a:lnTo>
                  <a:pt x="0" y="0"/>
                </a:lnTo>
                <a:lnTo>
                  <a:pt x="0" y="805218"/>
                </a:lnTo>
                <a:lnTo>
                  <a:pt x="1937982" y="805218"/>
                </a:lnTo>
              </a:path>
            </a:pathLst>
          </a:custGeom>
          <a:ln w="28575">
            <a:solidFill>
              <a:srgbClr val="B8474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8" name="Freeform 10">
            <a:extLst>
              <a:ext uri="{FF2B5EF4-FFF2-40B4-BE49-F238E27FC236}">
                <a16:creationId xmlns:a16="http://schemas.microsoft.com/office/drawing/2014/main" id="{1C914222-AE8F-F0A1-7EC4-5C61F601ED9D}"/>
              </a:ext>
            </a:extLst>
          </p:cNvPr>
          <p:cNvSpPr/>
          <p:nvPr/>
        </p:nvSpPr>
        <p:spPr>
          <a:xfrm>
            <a:off x="9054526" y="4094217"/>
            <a:ext cx="1180043" cy="687507"/>
          </a:xfrm>
          <a:custGeom>
            <a:avLst/>
            <a:gdLst>
              <a:gd name="connsiteX0" fmla="*/ 0 w 1569493"/>
              <a:gd name="connsiteY0" fmla="*/ 0 h 791571"/>
              <a:gd name="connsiteX1" fmla="*/ 996287 w 1569493"/>
              <a:gd name="connsiteY1" fmla="*/ 0 h 791571"/>
              <a:gd name="connsiteX2" fmla="*/ 996287 w 1569493"/>
              <a:gd name="connsiteY2" fmla="*/ 791571 h 791571"/>
              <a:gd name="connsiteX3" fmla="*/ 1569493 w 1569493"/>
              <a:gd name="connsiteY3" fmla="*/ 791571 h 791571"/>
            </a:gdLst>
            <a:ahLst/>
            <a:cxnLst>
              <a:cxn ang="0">
                <a:pos x="connsiteX0" y="connsiteY0"/>
              </a:cxn>
              <a:cxn ang="0">
                <a:pos x="connsiteX1" y="connsiteY1"/>
              </a:cxn>
              <a:cxn ang="0">
                <a:pos x="connsiteX2" y="connsiteY2"/>
              </a:cxn>
              <a:cxn ang="0">
                <a:pos x="connsiteX3" y="connsiteY3"/>
              </a:cxn>
            </a:cxnLst>
            <a:rect l="l" t="t" r="r" b="b"/>
            <a:pathLst>
              <a:path w="1569493" h="791571">
                <a:moveTo>
                  <a:pt x="0" y="0"/>
                </a:moveTo>
                <a:lnTo>
                  <a:pt x="996287" y="0"/>
                </a:lnTo>
                <a:lnTo>
                  <a:pt x="996287" y="791571"/>
                </a:lnTo>
                <a:lnTo>
                  <a:pt x="1569493" y="791571"/>
                </a:lnTo>
              </a:path>
            </a:pathLst>
          </a:custGeom>
          <a:ln w="28575">
            <a:solidFill>
              <a:srgbClr val="B84742"/>
            </a:solidFill>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E8F51B94-A3EC-4074-CFDB-76CFDF7EC388}"/>
              </a:ext>
            </a:extLst>
          </p:cNvPr>
          <p:cNvSpPr/>
          <p:nvPr/>
        </p:nvSpPr>
        <p:spPr>
          <a:xfrm>
            <a:off x="6980810" y="5383225"/>
            <a:ext cx="3583877" cy="388953"/>
          </a:xfrm>
          <a:prstGeom prst="rect">
            <a:avLst/>
          </a:prstGeom>
        </p:spPr>
        <p:txBody>
          <a:bodyPr wrap="square">
            <a:spAutoFit/>
          </a:bodyPr>
          <a:lstStyle/>
          <a:p>
            <a:pPr algn="ctr">
              <a:lnSpc>
                <a:spcPct val="115000"/>
              </a:lnSpc>
              <a:spcAft>
                <a:spcPts val="1000"/>
              </a:spcAft>
            </a:pPr>
            <a:r>
              <a:rPr lang="en-US" dirty="0"/>
              <a:t>Mapping of Key in Hash Table</a:t>
            </a:r>
          </a:p>
        </p:txBody>
      </p:sp>
      <p:sp>
        <p:nvSpPr>
          <p:cNvPr id="20" name="TextBox 19">
            <a:extLst>
              <a:ext uri="{FF2B5EF4-FFF2-40B4-BE49-F238E27FC236}">
                <a16:creationId xmlns:a16="http://schemas.microsoft.com/office/drawing/2014/main" id="{D84D1A9D-CCB0-1F04-E822-366C6A37A023}"/>
              </a:ext>
            </a:extLst>
          </p:cNvPr>
          <p:cNvSpPr txBox="1"/>
          <p:nvPr/>
        </p:nvSpPr>
        <p:spPr>
          <a:xfrm>
            <a:off x="7334278" y="4299909"/>
            <a:ext cx="1656223" cy="400110"/>
          </a:xfrm>
          <a:prstGeom prst="rect">
            <a:avLst/>
          </a:prstGeom>
          <a:noFill/>
        </p:spPr>
        <p:txBody>
          <a:bodyPr wrap="none" rtlCol="0">
            <a:spAutoFit/>
          </a:bodyPr>
          <a:lstStyle/>
          <a:p>
            <a:r>
              <a:rPr lang="en-US" sz="2000" b="1" dirty="0">
                <a:solidFill>
                  <a:srgbClr val="C00000"/>
                </a:solidFill>
              </a:rPr>
              <a:t>Hash Function</a:t>
            </a:r>
          </a:p>
        </p:txBody>
      </p:sp>
      <p:sp>
        <p:nvSpPr>
          <p:cNvPr id="4" name="TextBox 3"/>
          <p:cNvSpPr txBox="1"/>
          <p:nvPr/>
        </p:nvSpPr>
        <p:spPr>
          <a:xfrm>
            <a:off x="150778" y="2314750"/>
            <a:ext cx="5443655" cy="3970318"/>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rgbClr val="C00000"/>
                </a:solidFill>
              </a:rPr>
              <a:t>Hash Table </a:t>
            </a:r>
            <a:r>
              <a:rPr lang="en-IN" dirty="0"/>
              <a:t>: </a:t>
            </a:r>
            <a:r>
              <a:rPr lang="en-US" dirty="0"/>
              <a:t>is the </a:t>
            </a:r>
            <a:r>
              <a:rPr lang="en-US" b="1" dirty="0"/>
              <a:t>fixed size array</a:t>
            </a:r>
            <a:r>
              <a:rPr lang="en-US" dirty="0"/>
              <a:t> where the data (record : key, value) is stored</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b="1" dirty="0">
                <a:solidFill>
                  <a:srgbClr val="C00000"/>
                </a:solidFill>
              </a:rPr>
              <a:t>Hash Function </a:t>
            </a:r>
            <a:r>
              <a:rPr lang="en-US" dirty="0"/>
              <a:t>: Takes key of a record as an input and returns an index of the hash table to store that record.</a:t>
            </a:r>
          </a:p>
          <a:p>
            <a:pPr marL="285750" indent="-285750">
              <a:buFont typeface="Wingdings" panose="05000000000000000000" pitchFamily="2" charset="2"/>
              <a:buChar char="ü"/>
            </a:pPr>
            <a:endParaRPr lang="en-IN" dirty="0"/>
          </a:p>
          <a:p>
            <a:pPr marL="285750" indent="-285750">
              <a:buClr>
                <a:schemeClr val="accent6"/>
              </a:buClr>
              <a:buFont typeface="Wingdings" panose="05000000000000000000" pitchFamily="2" charset="2"/>
              <a:buChar char="ü"/>
            </a:pPr>
            <a:r>
              <a:rPr lang="en-US" dirty="0"/>
              <a:t>The </a:t>
            </a:r>
            <a:r>
              <a:rPr lang="en-US" b="1" dirty="0">
                <a:solidFill>
                  <a:srgbClr val="C00000"/>
                </a:solidFill>
              </a:rPr>
              <a:t>goal</a:t>
            </a:r>
            <a:r>
              <a:rPr lang="en-US" dirty="0"/>
              <a:t> </a:t>
            </a:r>
            <a:r>
              <a:rPr lang="en-US" u="sng" dirty="0"/>
              <a:t>is to distribute keys evenly across the table</a:t>
            </a:r>
            <a:r>
              <a:rPr lang="en-US" dirty="0"/>
              <a:t> to </a:t>
            </a:r>
            <a:r>
              <a:rPr lang="en-US" b="1" dirty="0">
                <a:solidFill>
                  <a:srgbClr val="C00000"/>
                </a:solidFill>
              </a:rPr>
              <a:t>minimize Collisions</a:t>
            </a:r>
            <a:r>
              <a:rPr lang="en-US" dirty="0"/>
              <a:t>.</a:t>
            </a:r>
          </a:p>
          <a:p>
            <a:pPr marL="285750" indent="-285750">
              <a:buClr>
                <a:schemeClr val="accent6"/>
              </a:buClr>
              <a:buFont typeface="Wingdings" panose="05000000000000000000" pitchFamily="2" charset="2"/>
              <a:buChar char="ü"/>
            </a:pPr>
            <a:endParaRPr lang="en-US" dirty="0"/>
          </a:p>
          <a:p>
            <a:pPr marL="285750" indent="-285750">
              <a:buClr>
                <a:schemeClr val="accent6"/>
              </a:buClr>
              <a:buFont typeface="Wingdings" panose="05000000000000000000" pitchFamily="2" charset="2"/>
              <a:buChar char="ü"/>
            </a:pPr>
            <a:r>
              <a:rPr lang="en-US" b="1" dirty="0">
                <a:solidFill>
                  <a:srgbClr val="C00000"/>
                </a:solidFill>
              </a:rPr>
              <a:t>Collision</a:t>
            </a:r>
            <a:r>
              <a:rPr lang="en-US" b="1" dirty="0"/>
              <a:t> occurs when two distinct keys </a:t>
            </a:r>
            <a:r>
              <a:rPr lang="en-US" b="1" dirty="0">
                <a:solidFill>
                  <a:srgbClr val="C00000"/>
                </a:solidFill>
              </a:rPr>
              <a:t>are assigned the same </a:t>
            </a:r>
            <a:r>
              <a:rPr lang="en-US" dirty="0"/>
              <a:t>index by the hash function.</a:t>
            </a:r>
          </a:p>
          <a:p>
            <a:pPr marL="285750" indent="-285750">
              <a:buClr>
                <a:schemeClr val="accent6"/>
              </a:buClr>
              <a:buFont typeface="Wingdings" panose="05000000000000000000" pitchFamily="2" charset="2"/>
              <a:buChar char="ü"/>
            </a:pPr>
            <a:endParaRPr lang="en-US" dirty="0"/>
          </a:p>
          <a:p>
            <a:pPr marL="285750" indent="-285750">
              <a:buClr>
                <a:schemeClr val="accent6"/>
              </a:buClr>
              <a:buFont typeface="Wingdings" panose="05000000000000000000" pitchFamily="2" charset="2"/>
              <a:buChar char="ü"/>
            </a:pPr>
            <a:r>
              <a:rPr lang="en-US" dirty="0"/>
              <a:t>This collision should be resolved using </a:t>
            </a:r>
            <a:r>
              <a:rPr lang="en-US" b="1" dirty="0">
                <a:solidFill>
                  <a:srgbClr val="C00000"/>
                </a:solidFill>
              </a:rPr>
              <a:t>Collision</a:t>
            </a:r>
            <a:r>
              <a:rPr lang="en-US" b="1" dirty="0">
                <a:solidFill>
                  <a:schemeClr val="accent6"/>
                </a:solidFill>
              </a:rPr>
              <a:t> </a:t>
            </a:r>
            <a:r>
              <a:rPr lang="en-US" b="1" dirty="0">
                <a:solidFill>
                  <a:srgbClr val="C00000"/>
                </a:solidFill>
              </a:rPr>
              <a:t>Resolution Techniques </a:t>
            </a:r>
            <a:r>
              <a:rPr lang="en-US" dirty="0"/>
              <a:t>(CRT).</a:t>
            </a:r>
            <a:endParaRPr lang="en-IN" dirty="0"/>
          </a:p>
        </p:txBody>
      </p:sp>
    </p:spTree>
    <p:extLst>
      <p:ext uri="{BB962C8B-B14F-4D97-AF65-F5344CB8AC3E}">
        <p14:creationId xmlns:p14="http://schemas.microsoft.com/office/powerpoint/2010/main" val="37864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p:bldP spid="16" grpId="0"/>
      <p:bldP spid="17" grpId="0" animBg="1"/>
      <p:bldP spid="18"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Structure</a:t>
            </a:r>
          </a:p>
        </p:txBody>
      </p:sp>
      <p:sp>
        <p:nvSpPr>
          <p:cNvPr id="3" name="Content Placeholder 2"/>
          <p:cNvSpPr>
            <a:spLocks noGrp="1"/>
          </p:cNvSpPr>
          <p:nvPr>
            <p:ph idx="1"/>
          </p:nvPr>
        </p:nvSpPr>
        <p:spPr>
          <a:xfrm>
            <a:off x="131180" y="859366"/>
            <a:ext cx="11929641" cy="5590565"/>
          </a:xfrm>
        </p:spPr>
        <p:txBody>
          <a:bodyPr/>
          <a:lstStyle/>
          <a:p>
            <a:r>
              <a:rPr lang="en-IN" dirty="0"/>
              <a:t>A </a:t>
            </a:r>
            <a:r>
              <a:rPr lang="en-IN" b="1" dirty="0">
                <a:solidFill>
                  <a:srgbClr val="C00000"/>
                </a:solidFill>
              </a:rPr>
              <a:t>file</a:t>
            </a:r>
            <a:r>
              <a:rPr lang="en-IN" dirty="0">
                <a:solidFill>
                  <a:srgbClr val="C00000"/>
                </a:solidFill>
              </a:rPr>
              <a:t> </a:t>
            </a:r>
            <a:r>
              <a:rPr lang="en-IN" dirty="0"/>
              <a:t>is a </a:t>
            </a:r>
            <a:r>
              <a:rPr lang="en-IN" b="1" dirty="0">
                <a:solidFill>
                  <a:srgbClr val="C00000"/>
                </a:solidFill>
              </a:rPr>
              <a:t>collection of records</a:t>
            </a:r>
            <a:r>
              <a:rPr lang="en-IN" b="1" dirty="0">
                <a:solidFill>
                  <a:srgbClr val="FF0000"/>
                </a:solidFill>
              </a:rPr>
              <a:t> </a:t>
            </a:r>
            <a:r>
              <a:rPr lang="en-IN" dirty="0"/>
              <a:t>where a record consists of one or more fields. Each contains the same sequence of fields. Each </a:t>
            </a:r>
            <a:r>
              <a:rPr lang="en-IN" b="1" dirty="0">
                <a:solidFill>
                  <a:srgbClr val="C00000"/>
                </a:solidFill>
              </a:rPr>
              <a:t>field</a:t>
            </a:r>
            <a:r>
              <a:rPr lang="en-IN" dirty="0">
                <a:solidFill>
                  <a:srgbClr val="C00000"/>
                </a:solidFill>
              </a:rPr>
              <a:t> </a:t>
            </a:r>
            <a:r>
              <a:rPr lang="en-IN" dirty="0"/>
              <a:t>is normally of </a:t>
            </a:r>
            <a:r>
              <a:rPr lang="en-IN" b="1" dirty="0">
                <a:solidFill>
                  <a:srgbClr val="C00000"/>
                </a:solidFill>
              </a:rPr>
              <a:t>fixed length</a:t>
            </a:r>
            <a:r>
              <a:rPr lang="en-IN" dirty="0"/>
              <a:t>.</a:t>
            </a:r>
          </a:p>
          <a:p>
            <a:r>
              <a:rPr lang="en-IN" dirty="0"/>
              <a:t>A sample file with four records is shown below:</a:t>
            </a:r>
          </a:p>
          <a:p>
            <a:endParaRPr lang="en-US" dirty="0"/>
          </a:p>
          <a:p>
            <a:endParaRPr lang="en-US" dirty="0"/>
          </a:p>
          <a:p>
            <a:endParaRPr lang="en-US" dirty="0"/>
          </a:p>
          <a:p>
            <a:endParaRPr lang="en-US" dirty="0"/>
          </a:p>
          <a:p>
            <a:r>
              <a:rPr lang="en-US" b="1" dirty="0"/>
              <a:t>File Organizations:</a:t>
            </a:r>
          </a:p>
          <a:p>
            <a:pPr marL="712788" lvl="1" indent="-457200">
              <a:buFont typeface="+mj-lt"/>
              <a:buAutoNum type="arabicPeriod"/>
            </a:pPr>
            <a:r>
              <a:rPr lang="en-US" sz="2200" b="1" u="sng" dirty="0">
                <a:solidFill>
                  <a:srgbClr val="B71B1C"/>
                </a:solidFill>
              </a:rPr>
              <a:t>Sequential Access File </a:t>
            </a:r>
            <a:r>
              <a:rPr lang="en-US" sz="2200" dirty="0"/>
              <a:t>: stores and accesses data records </a:t>
            </a:r>
            <a:r>
              <a:rPr lang="en-US" sz="2200" b="1" dirty="0"/>
              <a:t>in a fixed linear order</a:t>
            </a:r>
            <a:r>
              <a:rPr lang="en-US" sz="2200" dirty="0"/>
              <a:t>, one after another</a:t>
            </a:r>
          </a:p>
          <a:p>
            <a:pPr marL="712788" lvl="1" indent="-457200">
              <a:buFont typeface="+mj-lt"/>
              <a:buAutoNum type="arabicPeriod"/>
            </a:pPr>
            <a:r>
              <a:rPr lang="en-US" sz="2200" b="1" u="sng" dirty="0">
                <a:solidFill>
                  <a:srgbClr val="B71B1C"/>
                </a:solidFill>
              </a:rPr>
              <a:t>Direct Access File </a:t>
            </a:r>
            <a:r>
              <a:rPr lang="en-US" sz="2200" dirty="0"/>
              <a:t>: allows data records to be accessed directly using a calculated address or key, without reading through other records sequentially (uses hashing)</a:t>
            </a:r>
          </a:p>
          <a:p>
            <a:pPr marL="712788" lvl="1" indent="-457200">
              <a:buFont typeface="+mj-lt"/>
              <a:buAutoNum type="arabicPeriod"/>
            </a:pPr>
            <a:r>
              <a:rPr lang="en-US" sz="2200" b="1" u="sng" dirty="0">
                <a:solidFill>
                  <a:srgbClr val="B71B1C"/>
                </a:solidFill>
              </a:rPr>
              <a:t>Indexed Sequential File </a:t>
            </a:r>
            <a:r>
              <a:rPr lang="en-US" sz="2200" dirty="0"/>
              <a:t>: </a:t>
            </a:r>
            <a:r>
              <a:rPr lang="en-US" dirty="0"/>
              <a:t>combines </a:t>
            </a:r>
            <a:r>
              <a:rPr lang="en-US" b="1" dirty="0"/>
              <a:t>sequential and direct access</a:t>
            </a:r>
            <a:r>
              <a:rPr lang="en-US" dirty="0"/>
              <a:t> by maintaining an </a:t>
            </a:r>
            <a:r>
              <a:rPr lang="en-US" b="1" dirty="0"/>
              <a:t>index</a:t>
            </a:r>
            <a:r>
              <a:rPr lang="en-US" dirty="0"/>
              <a:t> for fast searches and storing records in a </a:t>
            </a:r>
            <a:r>
              <a:rPr lang="en-US" b="1" dirty="0"/>
              <a:t>sorted order</a:t>
            </a:r>
            <a:r>
              <a:rPr lang="en-US" dirty="0"/>
              <a:t> for efficient sequential access.</a:t>
            </a:r>
          </a:p>
          <a:p>
            <a:endParaRPr lang="en-US" dirty="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698287"/>
              </p:ext>
            </p:extLst>
          </p:nvPr>
        </p:nvGraphicFramePr>
        <p:xfrm>
          <a:off x="520118" y="2191391"/>
          <a:ext cx="3833768" cy="1676400"/>
        </p:xfrm>
        <a:graphic>
          <a:graphicData uri="http://schemas.openxmlformats.org/drawingml/2006/table">
            <a:tbl>
              <a:tblPr firstRow="1" bandRow="1">
                <a:tableStyleId>{BC89EF96-8CEA-46FF-86C4-4CE0E7609802}</a:tableStyleId>
              </a:tblPr>
              <a:tblGrid>
                <a:gridCol w="1211686">
                  <a:extLst>
                    <a:ext uri="{9D8B030D-6E8A-4147-A177-3AD203B41FA5}">
                      <a16:colId xmlns:a16="http://schemas.microsoft.com/office/drawing/2014/main" val="20000"/>
                    </a:ext>
                  </a:extLst>
                </a:gridCol>
                <a:gridCol w="1047705">
                  <a:extLst>
                    <a:ext uri="{9D8B030D-6E8A-4147-A177-3AD203B41FA5}">
                      <a16:colId xmlns:a16="http://schemas.microsoft.com/office/drawing/2014/main" val="20001"/>
                    </a:ext>
                  </a:extLst>
                </a:gridCol>
                <a:gridCol w="689227">
                  <a:extLst>
                    <a:ext uri="{9D8B030D-6E8A-4147-A177-3AD203B41FA5}">
                      <a16:colId xmlns:a16="http://schemas.microsoft.com/office/drawing/2014/main" val="20002"/>
                    </a:ext>
                  </a:extLst>
                </a:gridCol>
                <a:gridCol w="885150">
                  <a:extLst>
                    <a:ext uri="{9D8B030D-6E8A-4147-A177-3AD203B41FA5}">
                      <a16:colId xmlns:a16="http://schemas.microsoft.com/office/drawing/2014/main" val="20003"/>
                    </a:ext>
                  </a:extLst>
                </a:gridCol>
              </a:tblGrid>
              <a:tr h="306664">
                <a:tc>
                  <a:txBody>
                    <a:bodyPr/>
                    <a:lstStyle/>
                    <a:p>
                      <a:r>
                        <a:rPr lang="en-US" sz="1600" dirty="0"/>
                        <a:t>Name</a:t>
                      </a:r>
                      <a:endParaRPr lang="en-US" sz="1600" dirty="0">
                        <a:solidFill>
                          <a:schemeClr val="tx1"/>
                        </a:solidFill>
                      </a:endParaRPr>
                    </a:p>
                  </a:txBody>
                  <a:tcPr/>
                </a:tc>
                <a:tc>
                  <a:txBody>
                    <a:bodyPr/>
                    <a:lstStyle/>
                    <a:p>
                      <a:r>
                        <a:rPr lang="en-US" sz="1600" dirty="0"/>
                        <a:t>Roll No.</a:t>
                      </a:r>
                      <a:endParaRPr lang="en-US" sz="1600" dirty="0">
                        <a:solidFill>
                          <a:schemeClr val="tx1"/>
                        </a:solidFill>
                      </a:endParaRPr>
                    </a:p>
                  </a:txBody>
                  <a:tcPr/>
                </a:tc>
                <a:tc>
                  <a:txBody>
                    <a:bodyPr/>
                    <a:lstStyle/>
                    <a:p>
                      <a:r>
                        <a:rPr lang="en-US" sz="1600" dirty="0"/>
                        <a:t>Year</a:t>
                      </a:r>
                      <a:endParaRPr lang="en-US" sz="1600" dirty="0">
                        <a:solidFill>
                          <a:schemeClr val="tx1"/>
                        </a:solidFill>
                      </a:endParaRPr>
                    </a:p>
                  </a:txBody>
                  <a:tcPr/>
                </a:tc>
                <a:tc>
                  <a:txBody>
                    <a:bodyPr/>
                    <a:lstStyle/>
                    <a:p>
                      <a:r>
                        <a:rPr lang="en-US" sz="1600" dirty="0"/>
                        <a:t>Marks</a:t>
                      </a:r>
                      <a:endParaRPr lang="en-US" sz="1600" dirty="0">
                        <a:solidFill>
                          <a:schemeClr val="tx1"/>
                        </a:solidFill>
                      </a:endParaRPr>
                    </a:p>
                  </a:txBody>
                  <a:tcPr/>
                </a:tc>
                <a:extLst>
                  <a:ext uri="{0D108BD9-81ED-4DB2-BD59-A6C34878D82A}">
                    <a16:rowId xmlns:a16="http://schemas.microsoft.com/office/drawing/2014/main" val="10000"/>
                  </a:ext>
                </a:extLst>
              </a:tr>
              <a:tr h="306664">
                <a:tc>
                  <a:txBody>
                    <a:bodyPr/>
                    <a:lstStyle/>
                    <a:p>
                      <a:r>
                        <a:rPr lang="en-US" sz="1600" dirty="0"/>
                        <a:t>AMIT</a:t>
                      </a:r>
                    </a:p>
                  </a:txBody>
                  <a:tcPr/>
                </a:tc>
                <a:tc>
                  <a:txBody>
                    <a:bodyPr/>
                    <a:lstStyle/>
                    <a:p>
                      <a:r>
                        <a:rPr lang="en-US" sz="1600" dirty="0"/>
                        <a:t>1000</a:t>
                      </a:r>
                    </a:p>
                  </a:txBody>
                  <a:tcPr/>
                </a:tc>
                <a:tc>
                  <a:txBody>
                    <a:bodyPr/>
                    <a:lstStyle/>
                    <a:p>
                      <a:r>
                        <a:rPr lang="en-IN" sz="1600" dirty="0"/>
                        <a:t>1</a:t>
                      </a:r>
                      <a:endParaRPr lang="en-US" sz="1600" dirty="0"/>
                    </a:p>
                  </a:txBody>
                  <a:tcPr/>
                </a:tc>
                <a:tc>
                  <a:txBody>
                    <a:bodyPr/>
                    <a:lstStyle/>
                    <a:p>
                      <a:r>
                        <a:rPr lang="en-IN" sz="1600" dirty="0"/>
                        <a:t>82</a:t>
                      </a:r>
                      <a:endParaRPr lang="en-US" sz="1600" dirty="0"/>
                    </a:p>
                  </a:txBody>
                  <a:tcPr/>
                </a:tc>
                <a:extLst>
                  <a:ext uri="{0D108BD9-81ED-4DB2-BD59-A6C34878D82A}">
                    <a16:rowId xmlns:a16="http://schemas.microsoft.com/office/drawing/2014/main" val="10001"/>
                  </a:ext>
                </a:extLst>
              </a:tr>
              <a:tr h="306664">
                <a:tc>
                  <a:txBody>
                    <a:bodyPr/>
                    <a:lstStyle/>
                    <a:p>
                      <a:r>
                        <a:rPr lang="en-US" sz="1600" dirty="0"/>
                        <a:t>KALPESH</a:t>
                      </a:r>
                    </a:p>
                  </a:txBody>
                  <a:tcPr/>
                </a:tc>
                <a:tc>
                  <a:txBody>
                    <a:bodyPr/>
                    <a:lstStyle/>
                    <a:p>
                      <a:r>
                        <a:rPr lang="en-US" sz="1600" dirty="0"/>
                        <a:t>1005</a:t>
                      </a:r>
                    </a:p>
                  </a:txBody>
                  <a:tcPr/>
                </a:tc>
                <a:tc>
                  <a:txBody>
                    <a:bodyPr/>
                    <a:lstStyle/>
                    <a:p>
                      <a:r>
                        <a:rPr lang="en-IN" sz="1600" dirty="0"/>
                        <a:t>2</a:t>
                      </a:r>
                      <a:endParaRPr lang="en-US" sz="1600" dirty="0"/>
                    </a:p>
                  </a:txBody>
                  <a:tcPr/>
                </a:tc>
                <a:tc>
                  <a:txBody>
                    <a:bodyPr/>
                    <a:lstStyle/>
                    <a:p>
                      <a:r>
                        <a:rPr lang="en-IN" sz="1600" dirty="0"/>
                        <a:t>54</a:t>
                      </a:r>
                      <a:endParaRPr lang="en-US" sz="1600" dirty="0"/>
                    </a:p>
                  </a:txBody>
                  <a:tcPr/>
                </a:tc>
                <a:extLst>
                  <a:ext uri="{0D108BD9-81ED-4DB2-BD59-A6C34878D82A}">
                    <a16:rowId xmlns:a16="http://schemas.microsoft.com/office/drawing/2014/main" val="10002"/>
                  </a:ext>
                </a:extLst>
              </a:tr>
              <a:tr h="306664">
                <a:tc>
                  <a:txBody>
                    <a:bodyPr/>
                    <a:lstStyle/>
                    <a:p>
                      <a:r>
                        <a:rPr lang="en-US" sz="1600" dirty="0"/>
                        <a:t>JITENDRA</a:t>
                      </a:r>
                    </a:p>
                  </a:txBody>
                  <a:tcPr/>
                </a:tc>
                <a:tc>
                  <a:txBody>
                    <a:bodyPr/>
                    <a:lstStyle/>
                    <a:p>
                      <a:r>
                        <a:rPr lang="en-US" sz="1600" dirty="0"/>
                        <a:t>1009</a:t>
                      </a:r>
                    </a:p>
                  </a:txBody>
                  <a:tcPr/>
                </a:tc>
                <a:tc>
                  <a:txBody>
                    <a:bodyPr/>
                    <a:lstStyle/>
                    <a:p>
                      <a:r>
                        <a:rPr lang="en-IN" sz="1600" dirty="0"/>
                        <a:t>1</a:t>
                      </a:r>
                      <a:endParaRPr lang="en-US" sz="1600" dirty="0"/>
                    </a:p>
                  </a:txBody>
                  <a:tcPr/>
                </a:tc>
                <a:tc>
                  <a:txBody>
                    <a:bodyPr/>
                    <a:lstStyle/>
                    <a:p>
                      <a:r>
                        <a:rPr lang="en-IN" sz="1600" dirty="0"/>
                        <a:t>75</a:t>
                      </a:r>
                      <a:endParaRPr lang="en-US" sz="1600" dirty="0"/>
                    </a:p>
                  </a:txBody>
                  <a:tcPr/>
                </a:tc>
                <a:extLst>
                  <a:ext uri="{0D108BD9-81ED-4DB2-BD59-A6C34878D82A}">
                    <a16:rowId xmlns:a16="http://schemas.microsoft.com/office/drawing/2014/main" val="10003"/>
                  </a:ext>
                </a:extLst>
              </a:tr>
              <a:tr h="306664">
                <a:tc>
                  <a:txBody>
                    <a:bodyPr/>
                    <a:lstStyle/>
                    <a:p>
                      <a:r>
                        <a:rPr lang="en-US" sz="1600" dirty="0"/>
                        <a:t>RAVI</a:t>
                      </a:r>
                    </a:p>
                  </a:txBody>
                  <a:tcPr/>
                </a:tc>
                <a:tc>
                  <a:txBody>
                    <a:bodyPr/>
                    <a:lstStyle/>
                    <a:p>
                      <a:r>
                        <a:rPr lang="en-US" sz="1600" dirty="0"/>
                        <a:t>1010</a:t>
                      </a:r>
                    </a:p>
                  </a:txBody>
                  <a:tcPr/>
                </a:tc>
                <a:tc>
                  <a:txBody>
                    <a:bodyPr/>
                    <a:lstStyle/>
                    <a:p>
                      <a:r>
                        <a:rPr lang="en-IN" sz="1600" dirty="0"/>
                        <a:t>1</a:t>
                      </a:r>
                      <a:endParaRPr lang="en-US" sz="1600" dirty="0"/>
                    </a:p>
                  </a:txBody>
                  <a:tcPr/>
                </a:tc>
                <a:tc>
                  <a:txBody>
                    <a:bodyPr/>
                    <a:lstStyle/>
                    <a:p>
                      <a:r>
                        <a:rPr lang="en-IN" sz="1600" dirty="0"/>
                        <a:t>79</a:t>
                      </a:r>
                      <a:endParaRPr lang="en-US" sz="1600" dirty="0"/>
                    </a:p>
                  </a:txBody>
                  <a:tcPr/>
                </a:tc>
                <a:extLst>
                  <a:ext uri="{0D108BD9-81ED-4DB2-BD59-A6C34878D82A}">
                    <a16:rowId xmlns:a16="http://schemas.microsoft.com/office/drawing/2014/main" val="10004"/>
                  </a:ext>
                </a:extLst>
              </a:tr>
            </a:tbl>
          </a:graphicData>
        </a:graphic>
      </p:graphicFrame>
      <p:sp>
        <p:nvSpPr>
          <p:cNvPr id="6" name="Rectangle 5"/>
          <p:cNvSpPr/>
          <p:nvPr/>
        </p:nvSpPr>
        <p:spPr>
          <a:xfrm>
            <a:off x="4491346" y="2191391"/>
            <a:ext cx="6212541" cy="1631216"/>
          </a:xfrm>
          <a:prstGeom prst="rect">
            <a:avLst/>
          </a:prstGeom>
        </p:spPr>
        <p:txBody>
          <a:bodyPr wrap="square">
            <a:spAutoFit/>
          </a:bodyPr>
          <a:lstStyle/>
          <a:p>
            <a:pPr marL="342900" indent="-342900">
              <a:buFont typeface="Wingdings" panose="05000000000000000000" pitchFamily="2" charset="2"/>
              <a:buChar char="ü"/>
            </a:pPr>
            <a:r>
              <a:rPr lang="en-US" sz="2000" dirty="0"/>
              <a:t>There are </a:t>
            </a:r>
            <a:r>
              <a:rPr lang="en-US" sz="2000" b="1" dirty="0">
                <a:solidFill>
                  <a:srgbClr val="C00000"/>
                </a:solidFill>
              </a:rPr>
              <a:t>four records.</a:t>
            </a:r>
          </a:p>
          <a:p>
            <a:pPr marL="342900" indent="-342900">
              <a:buFont typeface="Wingdings" panose="05000000000000000000" pitchFamily="2" charset="2"/>
              <a:buChar char="ü"/>
            </a:pPr>
            <a:r>
              <a:rPr lang="en-US" sz="2000" dirty="0"/>
              <a:t>There are four fields (Name, Roll No., Year, Marks)</a:t>
            </a:r>
          </a:p>
          <a:p>
            <a:pPr marL="342900" indent="-342900">
              <a:buFont typeface="Wingdings" panose="05000000000000000000" pitchFamily="2" charset="2"/>
              <a:buChar char="ü"/>
            </a:pPr>
            <a:r>
              <a:rPr lang="en-US" sz="2000" dirty="0"/>
              <a:t>Records can be uniquely identified on the field 'Roll No.' Therefore, </a:t>
            </a:r>
            <a:r>
              <a:rPr lang="en-US" sz="2000" b="1" dirty="0">
                <a:solidFill>
                  <a:srgbClr val="C00000"/>
                </a:solidFill>
              </a:rPr>
              <a:t>Roll No. is the key</a:t>
            </a:r>
            <a:r>
              <a:rPr lang="en-US" sz="2000" b="1" dirty="0">
                <a:solidFill>
                  <a:srgbClr val="FF0000"/>
                </a:solidFill>
              </a:rPr>
              <a:t> </a:t>
            </a:r>
            <a:r>
              <a:rPr lang="en-US" sz="2000" b="1" dirty="0">
                <a:solidFill>
                  <a:srgbClr val="C00000"/>
                </a:solidFill>
              </a:rPr>
              <a:t>field</a:t>
            </a:r>
            <a:r>
              <a:rPr lang="en-US" sz="2000" dirty="0"/>
              <a:t>.</a:t>
            </a:r>
          </a:p>
          <a:p>
            <a:pPr marL="342900" indent="-342900">
              <a:buFont typeface="Wingdings" panose="05000000000000000000" pitchFamily="2" charset="2"/>
              <a:buChar char="ü"/>
            </a:pPr>
            <a:r>
              <a:rPr lang="en-US" sz="2000" dirty="0"/>
              <a:t>A database is a collection of files.</a:t>
            </a:r>
          </a:p>
        </p:txBody>
      </p:sp>
    </p:spTree>
    <p:extLst>
      <p:ext uri="{BB962C8B-B14F-4D97-AF65-F5344CB8AC3E}">
        <p14:creationId xmlns:p14="http://schemas.microsoft.com/office/powerpoint/2010/main" val="24007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Complexity of Algorithms</a:t>
            </a:r>
            <a:endParaRPr lang="en-US" dirty="0"/>
          </a:p>
        </p:txBody>
      </p:sp>
      <p:sp>
        <p:nvSpPr>
          <p:cNvPr id="3" name="Content Placeholder 2"/>
          <p:cNvSpPr>
            <a:spLocks noGrp="1"/>
          </p:cNvSpPr>
          <p:nvPr>
            <p:ph idx="1"/>
          </p:nvPr>
        </p:nvSpPr>
        <p:spPr/>
        <p:txBody>
          <a:bodyPr>
            <a:normAutofit/>
          </a:bodyPr>
          <a:lstStyle/>
          <a:p>
            <a:r>
              <a:rPr lang="en-IN" dirty="0"/>
              <a:t>Algorithm is the </a:t>
            </a:r>
            <a:r>
              <a:rPr lang="en-IN" b="1" dirty="0">
                <a:solidFill>
                  <a:srgbClr val="C00000"/>
                </a:solidFill>
              </a:rPr>
              <a:t>sequence of steps </a:t>
            </a:r>
            <a:r>
              <a:rPr lang="en-IN" dirty="0"/>
              <a:t>to solve a problem.</a:t>
            </a:r>
          </a:p>
          <a:p>
            <a:r>
              <a:rPr lang="en-US" dirty="0"/>
              <a:t>From many algorithms available to solve the problem, a programmer should </a:t>
            </a:r>
            <a:r>
              <a:rPr lang="en-US" b="1" dirty="0">
                <a:solidFill>
                  <a:srgbClr val="C00000"/>
                </a:solidFill>
              </a:rPr>
              <a:t>choose the efficient one</a:t>
            </a:r>
            <a:r>
              <a:rPr lang="en-US" dirty="0"/>
              <a:t>.</a:t>
            </a:r>
            <a:endParaRPr lang="en-IN" dirty="0"/>
          </a:p>
          <a:p>
            <a:r>
              <a:rPr lang="en-US" dirty="0"/>
              <a:t>An </a:t>
            </a:r>
            <a:r>
              <a:rPr lang="en-US" b="1" dirty="0"/>
              <a:t>efficient algorithm</a:t>
            </a:r>
            <a:r>
              <a:rPr lang="en-US" dirty="0"/>
              <a:t> is one that solves a problem </a:t>
            </a:r>
            <a:r>
              <a:rPr lang="en-US" b="1" dirty="0"/>
              <a:t>correctly</a:t>
            </a:r>
            <a:r>
              <a:rPr lang="en-US" dirty="0"/>
              <a:t> and uses the </a:t>
            </a:r>
            <a:r>
              <a:rPr lang="en-US" b="1" dirty="0"/>
              <a:t>least possible amount of resources</a:t>
            </a:r>
            <a:r>
              <a:rPr lang="en-US" dirty="0"/>
              <a:t>, especially </a:t>
            </a:r>
            <a:r>
              <a:rPr lang="en-US" b="1" dirty="0"/>
              <a:t>time</a:t>
            </a:r>
            <a:r>
              <a:rPr lang="en-US" dirty="0"/>
              <a:t> and </a:t>
            </a:r>
            <a:r>
              <a:rPr lang="en-US" b="1" dirty="0"/>
              <a:t>memory (space)</a:t>
            </a:r>
            <a:r>
              <a:rPr lang="en-US" dirty="0"/>
              <a:t>, as the input size grows.</a:t>
            </a:r>
          </a:p>
          <a:p>
            <a:r>
              <a:rPr lang="en-IN" b="1" i="1" dirty="0">
                <a:solidFill>
                  <a:srgbClr val="C00000"/>
                </a:solidFill>
              </a:rPr>
              <a:t>Time complexity </a:t>
            </a:r>
            <a:r>
              <a:rPr lang="en-IN" dirty="0"/>
              <a:t>of an algorithm </a:t>
            </a:r>
            <a:r>
              <a:rPr lang="en-IN" b="1" dirty="0"/>
              <a:t>estimates</a:t>
            </a:r>
            <a:r>
              <a:rPr lang="en-IN" dirty="0"/>
              <a:t> the amount of time taken by an algorithm to run as a function of the length of the input.</a:t>
            </a:r>
          </a:p>
          <a:p>
            <a:r>
              <a:rPr lang="en-IN" b="1" i="1" dirty="0">
                <a:solidFill>
                  <a:srgbClr val="C00000"/>
                </a:solidFill>
              </a:rPr>
              <a:t>Space complexity </a:t>
            </a:r>
            <a:r>
              <a:rPr lang="en-IN" dirty="0"/>
              <a:t>of an algorithm </a:t>
            </a:r>
            <a:r>
              <a:rPr lang="en-IN" b="1" dirty="0"/>
              <a:t>estimates</a:t>
            </a:r>
            <a:r>
              <a:rPr lang="en-IN" dirty="0"/>
              <a:t> the amount of space or memory taken by an algorithm to run as a function of the length of the input.</a:t>
            </a:r>
          </a:p>
          <a:p>
            <a:r>
              <a:rPr lang="en-US" dirty="0"/>
              <a:t>Types of time complexity by case analysis:</a:t>
            </a:r>
          </a:p>
          <a:p>
            <a:pPr lvl="1"/>
            <a:r>
              <a:rPr lang="en-US" b="1" dirty="0">
                <a:solidFill>
                  <a:schemeClr val="accent6"/>
                </a:solidFill>
              </a:rPr>
              <a:t>Best case: </a:t>
            </a:r>
            <a:r>
              <a:rPr lang="en-US" dirty="0"/>
              <a:t>The time taken when the input is in the </a:t>
            </a:r>
            <a:r>
              <a:rPr lang="en-US" b="1" dirty="0"/>
              <a:t>most favorable </a:t>
            </a:r>
            <a:r>
              <a:rPr lang="en-US" dirty="0"/>
              <a:t>condition. </a:t>
            </a:r>
            <a:r>
              <a:rPr lang="en-IN" b="1" dirty="0"/>
              <a:t>(Big-</a:t>
            </a:r>
            <a:r>
              <a:rPr lang="en-US" b="1" dirty="0"/>
              <a:t> Ω</a:t>
            </a:r>
            <a:r>
              <a:rPr lang="en-IN" b="1" dirty="0"/>
              <a:t> Notation) </a:t>
            </a:r>
            <a:endParaRPr lang="en-US" dirty="0"/>
          </a:p>
          <a:p>
            <a:pPr lvl="1"/>
            <a:r>
              <a:rPr lang="en-US" b="1" dirty="0">
                <a:solidFill>
                  <a:schemeClr val="accent6"/>
                </a:solidFill>
              </a:rPr>
              <a:t>Worst case: </a:t>
            </a:r>
            <a:r>
              <a:rPr lang="en-US" dirty="0"/>
              <a:t>The time taken when the input is in the </a:t>
            </a:r>
            <a:r>
              <a:rPr lang="en-US" b="1" dirty="0"/>
              <a:t>least favorable </a:t>
            </a:r>
            <a:r>
              <a:rPr lang="en-US" dirty="0"/>
              <a:t>condition. </a:t>
            </a:r>
            <a:r>
              <a:rPr lang="en-IN" b="1" dirty="0"/>
              <a:t>(Big-O Notation)</a:t>
            </a:r>
            <a:endParaRPr lang="en-US" dirty="0"/>
          </a:p>
          <a:p>
            <a:pPr lvl="1"/>
            <a:r>
              <a:rPr lang="en-US" b="1" dirty="0">
                <a:solidFill>
                  <a:schemeClr val="accent6"/>
                </a:solidFill>
              </a:rPr>
              <a:t>Average case: </a:t>
            </a:r>
            <a:r>
              <a:rPr lang="en-US" dirty="0"/>
              <a:t>The expected time taken for </a:t>
            </a:r>
            <a:r>
              <a:rPr lang="en-US" b="1" dirty="0"/>
              <a:t>typical inputs</a:t>
            </a:r>
            <a:r>
              <a:rPr lang="en-US" dirty="0"/>
              <a:t>, assuming a random distribution. </a:t>
            </a:r>
            <a:r>
              <a:rPr lang="en-IN" b="1" dirty="0"/>
              <a:t>(Big </a:t>
            </a:r>
            <a:r>
              <a:rPr lang="en-US" b="1" dirty="0"/>
              <a:t>Ꝋ Notation)</a:t>
            </a:r>
            <a:endParaRPr lang="en-IN" dirty="0"/>
          </a:p>
        </p:txBody>
      </p:sp>
    </p:spTree>
    <p:extLst>
      <p:ext uri="{BB962C8B-B14F-4D97-AF65-F5344CB8AC3E}">
        <p14:creationId xmlns:p14="http://schemas.microsoft.com/office/powerpoint/2010/main" val="597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500B7ED-444B-581A-0507-45390276ACF8}"/>
              </a:ext>
            </a:extLst>
          </p:cNvPr>
          <p:cNvSpPr txBox="1">
            <a:spLocks/>
          </p:cNvSpPr>
          <p:nvPr/>
        </p:nvSpPr>
        <p:spPr>
          <a:xfrm>
            <a:off x="0" y="9335"/>
            <a:ext cx="12192000" cy="564411"/>
          </a:xfrm>
          <a:prstGeom prst="rect">
            <a:avLst/>
          </a:prstGeom>
          <a:solidFill>
            <a:srgbClr val="C0C0C0">
              <a:alpha val="50000"/>
            </a:srgbClr>
          </a:solidFill>
          <a:ln>
            <a:noFill/>
          </a:ln>
        </p:spPr>
        <p:txBody>
          <a:bodyPr lIns="216000" tIns="108000" rIns="216000" bIns="108000">
            <a:normAutofit fontScale="92500" lnSpcReduction="20000"/>
          </a:bodyPr>
          <a:lstStyle>
            <a:lvl1pPr algn="l" defTabSz="914400" rtl="0" eaLnBrk="1" latinLnBrk="0" hangingPunct="1">
              <a:lnSpc>
                <a:spcPct val="90000"/>
              </a:lnSpc>
              <a:spcBef>
                <a:spcPct val="0"/>
              </a:spcBef>
              <a:buNone/>
              <a:defRPr lang="en-US" sz="3400" b="1" kern="1200" dirty="0">
                <a:solidFill>
                  <a:schemeClr val="tx1">
                    <a:lumMod val="90000"/>
                    <a:lumOff val="10000"/>
                  </a:schemeClr>
                </a:solidFill>
                <a:effectLst/>
                <a:latin typeface="+mj-lt"/>
                <a:ea typeface="+mj-ea"/>
                <a:cs typeface="+mj-cs"/>
              </a:defRPr>
            </a:lvl1pPr>
          </a:lstStyle>
          <a:p>
            <a:r>
              <a:rPr lang="en-IN" dirty="0"/>
              <a:t>Sorting Algorithms : Complexity comparison </a:t>
            </a:r>
            <a:endParaRPr lang="en-US" dirty="0"/>
          </a:p>
        </p:txBody>
      </p:sp>
      <p:graphicFrame>
        <p:nvGraphicFramePr>
          <p:cNvPr id="2" name="Table 1">
            <a:extLst>
              <a:ext uri="{FF2B5EF4-FFF2-40B4-BE49-F238E27FC236}">
                <a16:creationId xmlns:a16="http://schemas.microsoft.com/office/drawing/2014/main" id="{34557905-AAEC-A9C6-8A57-671EDA60D258}"/>
              </a:ext>
            </a:extLst>
          </p:cNvPr>
          <p:cNvGraphicFramePr>
            <a:graphicFrameLocks noGrp="1"/>
          </p:cNvGraphicFramePr>
          <p:nvPr>
            <p:extLst>
              <p:ext uri="{D42A27DB-BD31-4B8C-83A1-F6EECF244321}">
                <p14:modId xmlns:p14="http://schemas.microsoft.com/office/powerpoint/2010/main" val="3260962934"/>
              </p:ext>
            </p:extLst>
          </p:nvPr>
        </p:nvGraphicFramePr>
        <p:xfrm>
          <a:off x="0" y="573746"/>
          <a:ext cx="12191999" cy="6280533"/>
        </p:xfrm>
        <a:graphic>
          <a:graphicData uri="http://schemas.openxmlformats.org/drawingml/2006/table">
            <a:tbl>
              <a:tblPr firstRow="1" bandRow="1">
                <a:tableStyleId>{68D230F3-CF80-4859-8CE7-A43EE81993B5}</a:tableStyleId>
              </a:tblPr>
              <a:tblGrid>
                <a:gridCol w="1833386">
                  <a:extLst>
                    <a:ext uri="{9D8B030D-6E8A-4147-A177-3AD203B41FA5}">
                      <a16:colId xmlns:a16="http://schemas.microsoft.com/office/drawing/2014/main" val="3906904390"/>
                    </a:ext>
                  </a:extLst>
                </a:gridCol>
                <a:gridCol w="1149867">
                  <a:extLst>
                    <a:ext uri="{9D8B030D-6E8A-4147-A177-3AD203B41FA5}">
                      <a16:colId xmlns:a16="http://schemas.microsoft.com/office/drawing/2014/main" val="1976154234"/>
                    </a:ext>
                  </a:extLst>
                </a:gridCol>
                <a:gridCol w="1667758">
                  <a:extLst>
                    <a:ext uri="{9D8B030D-6E8A-4147-A177-3AD203B41FA5}">
                      <a16:colId xmlns:a16="http://schemas.microsoft.com/office/drawing/2014/main" val="1540865884"/>
                    </a:ext>
                  </a:extLst>
                </a:gridCol>
                <a:gridCol w="1437761">
                  <a:extLst>
                    <a:ext uri="{9D8B030D-6E8A-4147-A177-3AD203B41FA5}">
                      <a16:colId xmlns:a16="http://schemas.microsoft.com/office/drawing/2014/main" val="2017264760"/>
                    </a:ext>
                  </a:extLst>
                </a:gridCol>
                <a:gridCol w="1032486">
                  <a:extLst>
                    <a:ext uri="{9D8B030D-6E8A-4147-A177-3AD203B41FA5}">
                      <a16:colId xmlns:a16="http://schemas.microsoft.com/office/drawing/2014/main" val="533385787"/>
                    </a:ext>
                  </a:extLst>
                </a:gridCol>
                <a:gridCol w="5070741">
                  <a:extLst>
                    <a:ext uri="{9D8B030D-6E8A-4147-A177-3AD203B41FA5}">
                      <a16:colId xmlns:a16="http://schemas.microsoft.com/office/drawing/2014/main" val="3129118184"/>
                    </a:ext>
                  </a:extLst>
                </a:gridCol>
              </a:tblGrid>
              <a:tr h="541665">
                <a:tc>
                  <a:txBody>
                    <a:bodyPr/>
                    <a:lstStyle/>
                    <a:p>
                      <a:r>
                        <a:rPr lang="en-IN" b="1" dirty="0"/>
                        <a:t>Sorting Algorithm</a:t>
                      </a:r>
                    </a:p>
                  </a:txBody>
                  <a:tcPr anchor="ctr"/>
                </a:tc>
                <a:tc>
                  <a:txBody>
                    <a:bodyPr/>
                    <a:lstStyle/>
                    <a:p>
                      <a:r>
                        <a:rPr lang="en-IN" b="1" dirty="0"/>
                        <a:t>Best Time</a:t>
                      </a:r>
                    </a:p>
                  </a:txBody>
                  <a:tcPr anchor="ctr"/>
                </a:tc>
                <a:tc>
                  <a:txBody>
                    <a:bodyPr/>
                    <a:lstStyle/>
                    <a:p>
                      <a:r>
                        <a:rPr lang="en-IN" b="1"/>
                        <a:t>Average Time</a:t>
                      </a:r>
                    </a:p>
                  </a:txBody>
                  <a:tcPr anchor="ctr"/>
                </a:tc>
                <a:tc>
                  <a:txBody>
                    <a:bodyPr/>
                    <a:lstStyle/>
                    <a:p>
                      <a:r>
                        <a:rPr lang="en-IN" b="1" dirty="0"/>
                        <a:t>Worst Time</a:t>
                      </a:r>
                    </a:p>
                  </a:txBody>
                  <a:tcPr anchor="ctr"/>
                </a:tc>
                <a:tc>
                  <a:txBody>
                    <a:bodyPr/>
                    <a:lstStyle/>
                    <a:p>
                      <a:r>
                        <a:rPr lang="en-IN" b="1" dirty="0"/>
                        <a:t>Stable?</a:t>
                      </a:r>
                    </a:p>
                  </a:txBody>
                  <a:tcPr anchor="ctr"/>
                </a:tc>
                <a:tc>
                  <a:txBody>
                    <a:bodyPr/>
                    <a:lstStyle/>
                    <a:p>
                      <a:r>
                        <a:rPr lang="en-IN" b="1" dirty="0"/>
                        <a:t>When to use?</a:t>
                      </a:r>
                    </a:p>
                  </a:txBody>
                  <a:tcPr anchor="ctr"/>
                </a:tc>
                <a:extLst>
                  <a:ext uri="{0D108BD9-81ED-4DB2-BD59-A6C34878D82A}">
                    <a16:rowId xmlns:a16="http://schemas.microsoft.com/office/drawing/2014/main" val="260667910"/>
                  </a:ext>
                </a:extLst>
              </a:tr>
              <a:tr h="1073216">
                <a:tc>
                  <a:txBody>
                    <a:bodyPr/>
                    <a:lstStyle/>
                    <a:p>
                      <a:r>
                        <a:rPr lang="en-IN" b="1" dirty="0"/>
                        <a:t>Bubble Sort</a:t>
                      </a:r>
                      <a:endParaRPr lang="en-IN" dirty="0"/>
                    </a:p>
                  </a:txBody>
                  <a:tcPr anchor="ctr"/>
                </a:tc>
                <a:tc>
                  <a:txBody>
                    <a:bodyPr/>
                    <a:lstStyle/>
                    <a:p>
                      <a:r>
                        <a:rPr lang="en-IN"/>
                        <a:t>O(n)</a:t>
                      </a:r>
                    </a:p>
                  </a:txBody>
                  <a:tcPr anchor="ctr"/>
                </a:tc>
                <a:tc>
                  <a:txBody>
                    <a:bodyPr/>
                    <a:lstStyle/>
                    <a:p>
                      <a:r>
                        <a:rPr lang="en-IN"/>
                        <a:t>O(n²)</a:t>
                      </a:r>
                    </a:p>
                  </a:txBody>
                  <a:tcPr anchor="ctr"/>
                </a:tc>
                <a:tc>
                  <a:txBody>
                    <a:bodyPr/>
                    <a:lstStyle/>
                    <a:p>
                      <a:r>
                        <a:rPr lang="en-IN" dirty="0"/>
                        <a:t>O(n²)</a:t>
                      </a:r>
                    </a:p>
                  </a:txBody>
                  <a:tcPr anchor="ctr"/>
                </a:tc>
                <a:tc>
                  <a:txBody>
                    <a:bodyPr/>
                    <a:lstStyle/>
                    <a:p>
                      <a:r>
                        <a:rPr lang="en-IN" dirty="0"/>
                        <a:t>Yes</a:t>
                      </a:r>
                    </a:p>
                  </a:txBody>
                  <a:tcPr anchor="ctr"/>
                </a:tc>
                <a:tc>
                  <a:txBody>
                    <a:bodyPr/>
                    <a:lstStyle/>
                    <a:p>
                      <a:pPr marL="180000" indent="-285750">
                        <a:buFont typeface="Arial" panose="020B0604020202020204" pitchFamily="34" charset="0"/>
                        <a:buChar char="•"/>
                      </a:pPr>
                      <a:r>
                        <a:rPr lang="en-IN" sz="1600" dirty="0"/>
                        <a:t>Very small datasets</a:t>
                      </a:r>
                    </a:p>
                    <a:p>
                      <a:pPr marL="180000" indent="-285750">
                        <a:buFont typeface="Arial" panose="020B0604020202020204" pitchFamily="34" charset="0"/>
                        <a:buChar char="•"/>
                      </a:pPr>
                      <a:r>
                        <a:rPr lang="en-US" sz="1600" dirty="0"/>
                        <a:t>Data is already mostly sorted</a:t>
                      </a:r>
                    </a:p>
                    <a:p>
                      <a:pPr marL="180000" indent="-285750">
                        <a:buFont typeface="Arial" panose="020B0604020202020204" pitchFamily="34" charset="0"/>
                        <a:buChar char="•"/>
                      </a:pPr>
                      <a:r>
                        <a:rPr lang="en-US" sz="1600" dirty="0"/>
                        <a:t>Stable and in-place algorithm is required</a:t>
                      </a:r>
                      <a:endParaRPr lang="en-IN" sz="1600" dirty="0"/>
                    </a:p>
                  </a:txBody>
                  <a:tcPr anchor="ctr"/>
                </a:tc>
                <a:extLst>
                  <a:ext uri="{0D108BD9-81ED-4DB2-BD59-A6C34878D82A}">
                    <a16:rowId xmlns:a16="http://schemas.microsoft.com/office/drawing/2014/main" val="1380914876"/>
                  </a:ext>
                </a:extLst>
              </a:tr>
              <a:tr h="608459">
                <a:tc>
                  <a:txBody>
                    <a:bodyPr/>
                    <a:lstStyle/>
                    <a:p>
                      <a:r>
                        <a:rPr lang="en-IN" b="1" dirty="0"/>
                        <a:t>Insertion Sort</a:t>
                      </a:r>
                      <a:endParaRPr lang="en-IN" dirty="0"/>
                    </a:p>
                  </a:txBody>
                  <a:tcPr anchor="ctr"/>
                </a:tc>
                <a:tc>
                  <a:txBody>
                    <a:bodyPr/>
                    <a:lstStyle/>
                    <a:p>
                      <a:r>
                        <a:rPr lang="en-IN" dirty="0"/>
                        <a:t>O(n)</a:t>
                      </a:r>
                    </a:p>
                  </a:txBody>
                  <a:tcPr anchor="ctr"/>
                </a:tc>
                <a:tc>
                  <a:txBody>
                    <a:bodyPr/>
                    <a:lstStyle/>
                    <a:p>
                      <a:r>
                        <a:rPr lang="en-IN"/>
                        <a:t>O(n²)</a:t>
                      </a:r>
                    </a:p>
                  </a:txBody>
                  <a:tcPr anchor="ctr"/>
                </a:tc>
                <a:tc>
                  <a:txBody>
                    <a:bodyPr/>
                    <a:lstStyle/>
                    <a:p>
                      <a:r>
                        <a:rPr lang="en-IN"/>
                        <a:t>O(n²)</a:t>
                      </a:r>
                    </a:p>
                  </a:txBody>
                  <a:tcPr anchor="ctr"/>
                </a:tc>
                <a:tc>
                  <a:txBody>
                    <a:bodyPr/>
                    <a:lstStyle/>
                    <a:p>
                      <a:r>
                        <a:rPr lang="en-IN" dirty="0"/>
                        <a:t>Yes</a:t>
                      </a:r>
                    </a:p>
                  </a:txBody>
                  <a:tcPr anchor="ctr"/>
                </a:tc>
                <a:tc>
                  <a:txBody>
                    <a:bodyPr/>
                    <a:lstStyle/>
                    <a:p>
                      <a:pPr marL="180000" indent="-285750">
                        <a:buFont typeface="Arial" panose="020B0604020202020204" pitchFamily="34" charset="0"/>
                        <a:buChar char="•"/>
                      </a:pPr>
                      <a:r>
                        <a:rPr lang="en-IN" sz="1600" dirty="0"/>
                        <a:t>Small datasets </a:t>
                      </a:r>
                    </a:p>
                    <a:p>
                      <a:pPr marL="180000" indent="-285750">
                        <a:buFont typeface="Arial" panose="020B0604020202020204" pitchFamily="34" charset="0"/>
                        <a:buChar char="•"/>
                      </a:pPr>
                      <a:r>
                        <a:rPr lang="en-IN" sz="1600" dirty="0"/>
                        <a:t>Partially sorted data</a:t>
                      </a:r>
                    </a:p>
                  </a:txBody>
                  <a:tcPr anchor="ctr"/>
                </a:tc>
                <a:extLst>
                  <a:ext uri="{0D108BD9-81ED-4DB2-BD59-A6C34878D82A}">
                    <a16:rowId xmlns:a16="http://schemas.microsoft.com/office/drawing/2014/main" val="1854782515"/>
                  </a:ext>
                </a:extLst>
              </a:tr>
              <a:tr h="608459">
                <a:tc>
                  <a:txBody>
                    <a:bodyPr/>
                    <a:lstStyle/>
                    <a:p>
                      <a:r>
                        <a:rPr lang="en-IN" b="1" dirty="0"/>
                        <a:t>Selection Sort</a:t>
                      </a:r>
                      <a:endParaRPr lang="en-IN" dirty="0"/>
                    </a:p>
                  </a:txBody>
                  <a:tcPr anchor="ctr"/>
                </a:tc>
                <a:tc>
                  <a:txBody>
                    <a:bodyPr/>
                    <a:lstStyle/>
                    <a:p>
                      <a:r>
                        <a:rPr lang="en-IN"/>
                        <a:t>O(n²)</a:t>
                      </a:r>
                    </a:p>
                  </a:txBody>
                  <a:tcPr anchor="ctr"/>
                </a:tc>
                <a:tc>
                  <a:txBody>
                    <a:bodyPr/>
                    <a:lstStyle/>
                    <a:p>
                      <a:r>
                        <a:rPr lang="en-IN"/>
                        <a:t>O(n²)</a:t>
                      </a:r>
                    </a:p>
                  </a:txBody>
                  <a:tcPr anchor="ctr"/>
                </a:tc>
                <a:tc>
                  <a:txBody>
                    <a:bodyPr/>
                    <a:lstStyle/>
                    <a:p>
                      <a:r>
                        <a:rPr lang="en-IN"/>
                        <a:t>O(n²)</a:t>
                      </a:r>
                    </a:p>
                  </a:txBody>
                  <a:tcPr anchor="ctr"/>
                </a:tc>
                <a:tc>
                  <a:txBody>
                    <a:bodyPr/>
                    <a:lstStyle/>
                    <a:p>
                      <a:r>
                        <a:rPr lang="en-IN" dirty="0"/>
                        <a:t>No</a:t>
                      </a:r>
                    </a:p>
                  </a:txBody>
                  <a:tcPr anchor="ctr"/>
                </a:tc>
                <a:tc>
                  <a:txBody>
                    <a:bodyPr/>
                    <a:lstStyle/>
                    <a:p>
                      <a:pPr marL="180000" indent="-285750">
                        <a:buFont typeface="Arial" panose="020B0604020202020204" pitchFamily="34" charset="0"/>
                        <a:buChar char="•"/>
                      </a:pPr>
                      <a:r>
                        <a:rPr lang="en-US" sz="1600" dirty="0"/>
                        <a:t>Very small datasets</a:t>
                      </a:r>
                      <a:endParaRPr lang="en-IN" sz="1600" dirty="0"/>
                    </a:p>
                  </a:txBody>
                  <a:tcPr anchor="ctr"/>
                </a:tc>
                <a:extLst>
                  <a:ext uri="{0D108BD9-81ED-4DB2-BD59-A6C34878D82A}">
                    <a16:rowId xmlns:a16="http://schemas.microsoft.com/office/drawing/2014/main" val="2726167941"/>
                  </a:ext>
                </a:extLst>
              </a:tr>
              <a:tr h="833285">
                <a:tc>
                  <a:txBody>
                    <a:bodyPr/>
                    <a:lstStyle/>
                    <a:p>
                      <a:r>
                        <a:rPr lang="en-IN" b="1"/>
                        <a:t>Merge Sort</a:t>
                      </a:r>
                      <a:endParaRPr lang="en-IN"/>
                    </a:p>
                  </a:txBody>
                  <a:tcPr anchor="ctr"/>
                </a:tc>
                <a:tc>
                  <a:txBody>
                    <a:bodyPr/>
                    <a:lstStyle/>
                    <a:p>
                      <a:r>
                        <a:rPr lang="en-IN" dirty="0"/>
                        <a:t>O(n log n)</a:t>
                      </a:r>
                    </a:p>
                  </a:txBody>
                  <a:tcPr anchor="ctr"/>
                </a:tc>
                <a:tc>
                  <a:txBody>
                    <a:bodyPr/>
                    <a:lstStyle/>
                    <a:p>
                      <a:r>
                        <a:rPr lang="en-IN" dirty="0"/>
                        <a:t>O(n log n)</a:t>
                      </a:r>
                    </a:p>
                  </a:txBody>
                  <a:tcPr anchor="ctr"/>
                </a:tc>
                <a:tc>
                  <a:txBody>
                    <a:bodyPr/>
                    <a:lstStyle/>
                    <a:p>
                      <a:r>
                        <a:rPr lang="en-IN"/>
                        <a:t>O(n log n)</a:t>
                      </a:r>
                    </a:p>
                  </a:txBody>
                  <a:tcPr anchor="ctr"/>
                </a:tc>
                <a:tc>
                  <a:txBody>
                    <a:bodyPr/>
                    <a:lstStyle/>
                    <a:p>
                      <a:r>
                        <a:rPr lang="en-IN" dirty="0"/>
                        <a:t>Yes</a:t>
                      </a:r>
                    </a:p>
                  </a:txBody>
                  <a:tcPr anchor="ctr"/>
                </a:tc>
                <a:tc>
                  <a:txBody>
                    <a:bodyPr/>
                    <a:lstStyle/>
                    <a:p>
                      <a:pPr marL="180000" indent="-285750">
                        <a:buFont typeface="Arial" panose="020B0604020202020204" pitchFamily="34" charset="0"/>
                        <a:buChar char="•"/>
                      </a:pPr>
                      <a:r>
                        <a:rPr lang="en-US" sz="1600" dirty="0"/>
                        <a:t>When stable sort is required</a:t>
                      </a:r>
                    </a:p>
                    <a:p>
                      <a:pPr marL="180000" indent="-285750">
                        <a:buFont typeface="Arial" panose="020B0604020202020204" pitchFamily="34" charset="0"/>
                        <a:buChar char="•"/>
                      </a:pPr>
                      <a:r>
                        <a:rPr lang="en-US" sz="1600" dirty="0"/>
                        <a:t>Sorting linked lists</a:t>
                      </a:r>
                    </a:p>
                    <a:p>
                      <a:pPr marL="180000" indent="-285750">
                        <a:buFont typeface="Arial" panose="020B0604020202020204" pitchFamily="34" charset="0"/>
                        <a:buChar char="•"/>
                      </a:pPr>
                      <a:r>
                        <a:rPr lang="en-US" sz="1600" dirty="0"/>
                        <a:t>Large datasets</a:t>
                      </a:r>
                      <a:endParaRPr lang="en-IN" sz="1600" dirty="0"/>
                    </a:p>
                  </a:txBody>
                  <a:tcPr anchor="ctr"/>
                </a:tc>
                <a:extLst>
                  <a:ext uri="{0D108BD9-81ED-4DB2-BD59-A6C34878D82A}">
                    <a16:rowId xmlns:a16="http://schemas.microsoft.com/office/drawing/2014/main" val="3949215254"/>
                  </a:ext>
                </a:extLst>
              </a:tr>
              <a:tr h="608459">
                <a:tc>
                  <a:txBody>
                    <a:bodyPr/>
                    <a:lstStyle/>
                    <a:p>
                      <a:r>
                        <a:rPr lang="en-IN" b="1" dirty="0"/>
                        <a:t>Quick Sort</a:t>
                      </a:r>
                      <a:endParaRPr lang="en-IN" dirty="0"/>
                    </a:p>
                  </a:txBody>
                  <a:tcPr anchor="ctr"/>
                </a:tc>
                <a:tc>
                  <a:txBody>
                    <a:bodyPr/>
                    <a:lstStyle/>
                    <a:p>
                      <a:r>
                        <a:rPr lang="en-IN"/>
                        <a:t>O(n log n)</a:t>
                      </a:r>
                    </a:p>
                  </a:txBody>
                  <a:tcPr anchor="ctr"/>
                </a:tc>
                <a:tc>
                  <a:txBody>
                    <a:bodyPr/>
                    <a:lstStyle/>
                    <a:p>
                      <a:r>
                        <a:rPr lang="en-IN" dirty="0"/>
                        <a:t>O(n log n)</a:t>
                      </a:r>
                    </a:p>
                  </a:txBody>
                  <a:tcPr anchor="ctr"/>
                </a:tc>
                <a:tc>
                  <a:txBody>
                    <a:bodyPr/>
                    <a:lstStyle/>
                    <a:p>
                      <a:r>
                        <a:rPr lang="en-IN" dirty="0"/>
                        <a:t>O(n²)</a:t>
                      </a:r>
                    </a:p>
                  </a:txBody>
                  <a:tcPr anchor="ctr"/>
                </a:tc>
                <a:tc>
                  <a:txBody>
                    <a:bodyPr/>
                    <a:lstStyle/>
                    <a:p>
                      <a:r>
                        <a:rPr lang="en-IN" dirty="0"/>
                        <a:t>No</a:t>
                      </a:r>
                    </a:p>
                  </a:txBody>
                  <a:tcPr anchor="ctr"/>
                </a:tc>
                <a:tc>
                  <a:txBody>
                    <a:bodyPr/>
                    <a:lstStyle/>
                    <a:p>
                      <a:pPr marL="180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Large, unsorted datasets</a:t>
                      </a:r>
                    </a:p>
                  </a:txBody>
                  <a:tcPr anchor="ctr"/>
                </a:tc>
                <a:extLst>
                  <a:ext uri="{0D108BD9-81ED-4DB2-BD59-A6C34878D82A}">
                    <a16:rowId xmlns:a16="http://schemas.microsoft.com/office/drawing/2014/main" val="1317634929"/>
                  </a:ext>
                </a:extLst>
              </a:tr>
              <a:tr h="608459">
                <a:tc>
                  <a:txBody>
                    <a:bodyPr/>
                    <a:lstStyle/>
                    <a:p>
                      <a:r>
                        <a:rPr lang="en-IN" b="1" dirty="0"/>
                        <a:t>Heap Sort</a:t>
                      </a:r>
                      <a:endParaRPr lang="en-IN" dirty="0"/>
                    </a:p>
                  </a:txBody>
                  <a:tcPr anchor="ctr"/>
                </a:tc>
                <a:tc>
                  <a:txBody>
                    <a:bodyPr/>
                    <a:lstStyle/>
                    <a:p>
                      <a:r>
                        <a:rPr lang="en-IN"/>
                        <a:t>O(n log n)</a:t>
                      </a:r>
                    </a:p>
                  </a:txBody>
                  <a:tcPr anchor="ctr"/>
                </a:tc>
                <a:tc>
                  <a:txBody>
                    <a:bodyPr/>
                    <a:lstStyle/>
                    <a:p>
                      <a:r>
                        <a:rPr lang="en-IN"/>
                        <a:t>O(n log n)</a:t>
                      </a:r>
                    </a:p>
                  </a:txBody>
                  <a:tcPr anchor="ctr"/>
                </a:tc>
                <a:tc>
                  <a:txBody>
                    <a:bodyPr/>
                    <a:lstStyle/>
                    <a:p>
                      <a:r>
                        <a:rPr lang="en-IN" dirty="0"/>
                        <a:t>O(n log n)</a:t>
                      </a:r>
                    </a:p>
                  </a:txBody>
                  <a:tcPr anchor="ctr"/>
                </a:tc>
                <a:tc>
                  <a:txBody>
                    <a:bodyPr/>
                    <a:lstStyle/>
                    <a:p>
                      <a:r>
                        <a:rPr lang="en-IN" dirty="0"/>
                        <a:t>No</a:t>
                      </a:r>
                    </a:p>
                  </a:txBody>
                  <a:tcPr anchor="ctr"/>
                </a:tc>
                <a:tc>
                  <a:txBody>
                    <a:bodyPr/>
                    <a:lstStyle/>
                    <a:p>
                      <a:pPr marL="180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Limited memory; guaranteed O(n log n) worst-case time</a:t>
                      </a:r>
                    </a:p>
                  </a:txBody>
                  <a:tcPr anchor="ctr"/>
                </a:tc>
                <a:extLst>
                  <a:ext uri="{0D108BD9-81ED-4DB2-BD59-A6C34878D82A}">
                    <a16:rowId xmlns:a16="http://schemas.microsoft.com/office/drawing/2014/main" val="2957434043"/>
                  </a:ext>
                </a:extLst>
              </a:tr>
              <a:tr h="608459">
                <a:tc>
                  <a:txBody>
                    <a:bodyPr/>
                    <a:lstStyle/>
                    <a:p>
                      <a:r>
                        <a:rPr lang="en-IN" b="1"/>
                        <a:t>Counting Sort</a:t>
                      </a:r>
                      <a:endParaRPr lang="en-IN"/>
                    </a:p>
                  </a:txBody>
                  <a:tcPr anchor="ctr"/>
                </a:tc>
                <a:tc>
                  <a:txBody>
                    <a:bodyPr/>
                    <a:lstStyle/>
                    <a:p>
                      <a:r>
                        <a:rPr lang="en-IN"/>
                        <a:t>O(n + k)</a:t>
                      </a:r>
                    </a:p>
                  </a:txBody>
                  <a:tcPr anchor="ctr"/>
                </a:tc>
                <a:tc>
                  <a:txBody>
                    <a:bodyPr/>
                    <a:lstStyle/>
                    <a:p>
                      <a:r>
                        <a:rPr lang="en-IN"/>
                        <a:t>O(n + k)</a:t>
                      </a:r>
                    </a:p>
                  </a:txBody>
                  <a:tcPr anchor="ctr"/>
                </a:tc>
                <a:tc>
                  <a:txBody>
                    <a:bodyPr/>
                    <a:lstStyle/>
                    <a:p>
                      <a:r>
                        <a:rPr lang="en-IN"/>
                        <a:t>O(n + k)</a:t>
                      </a:r>
                    </a:p>
                  </a:txBody>
                  <a:tcPr anchor="ctr"/>
                </a:tc>
                <a:tc>
                  <a:txBody>
                    <a:bodyPr/>
                    <a:lstStyle/>
                    <a:p>
                      <a:r>
                        <a:rPr lang="en-IN" dirty="0"/>
                        <a:t>Yes</a:t>
                      </a:r>
                    </a:p>
                  </a:txBody>
                  <a:tcPr anchor="ctr"/>
                </a:tc>
                <a:tc>
                  <a:txBody>
                    <a:bodyPr/>
                    <a:lstStyle/>
                    <a:p>
                      <a:pPr marL="180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Sorting integers within a small known range</a:t>
                      </a:r>
                    </a:p>
                  </a:txBody>
                  <a:tcPr anchor="ctr"/>
                </a:tc>
                <a:extLst>
                  <a:ext uri="{0D108BD9-81ED-4DB2-BD59-A6C34878D82A}">
                    <a16:rowId xmlns:a16="http://schemas.microsoft.com/office/drawing/2014/main" val="148966126"/>
                  </a:ext>
                </a:extLst>
              </a:tr>
              <a:tr h="395036">
                <a:tc>
                  <a:txBody>
                    <a:bodyPr/>
                    <a:lstStyle/>
                    <a:p>
                      <a:r>
                        <a:rPr lang="en-IN" b="1"/>
                        <a:t>Radix Sort</a:t>
                      </a:r>
                      <a:endParaRPr lang="en-IN"/>
                    </a:p>
                  </a:txBody>
                  <a:tcPr anchor="ctr"/>
                </a:tc>
                <a:tc>
                  <a:txBody>
                    <a:bodyPr/>
                    <a:lstStyle/>
                    <a:p>
                      <a:r>
                        <a:rPr lang="en-IN"/>
                        <a:t>O(nk)</a:t>
                      </a:r>
                    </a:p>
                  </a:txBody>
                  <a:tcPr anchor="ctr"/>
                </a:tc>
                <a:tc>
                  <a:txBody>
                    <a:bodyPr/>
                    <a:lstStyle/>
                    <a:p>
                      <a:r>
                        <a:rPr lang="en-IN"/>
                        <a:t>O(nk)</a:t>
                      </a:r>
                    </a:p>
                  </a:txBody>
                  <a:tcPr anchor="ctr"/>
                </a:tc>
                <a:tc>
                  <a:txBody>
                    <a:bodyPr/>
                    <a:lstStyle/>
                    <a:p>
                      <a:r>
                        <a:rPr lang="en-IN"/>
                        <a:t>O(nk)</a:t>
                      </a:r>
                    </a:p>
                  </a:txBody>
                  <a:tcPr anchor="ctr"/>
                </a:tc>
                <a:tc>
                  <a:txBody>
                    <a:bodyPr/>
                    <a:lstStyle/>
                    <a:p>
                      <a:r>
                        <a:rPr lang="en-IN" dirty="0"/>
                        <a:t>Yes</a:t>
                      </a:r>
                    </a:p>
                  </a:txBody>
                  <a:tcPr anchor="ctr"/>
                </a:tc>
                <a:tc>
                  <a:txBody>
                    <a:bodyPr/>
                    <a:lstStyle/>
                    <a:p>
                      <a:pPr marL="180000" indent="-285750">
                        <a:buFont typeface="Arial" panose="020B0604020202020204" pitchFamily="34" charset="0"/>
                        <a:buChar char="•"/>
                      </a:pPr>
                      <a:r>
                        <a:rPr lang="en-US" sz="1600" dirty="0"/>
                        <a:t>Sorting large numbers with fixed-length keys </a:t>
                      </a:r>
                      <a:endParaRPr lang="en-IN" sz="1600" dirty="0"/>
                    </a:p>
                  </a:txBody>
                  <a:tcPr anchor="ctr"/>
                </a:tc>
                <a:extLst>
                  <a:ext uri="{0D108BD9-81ED-4DB2-BD59-A6C34878D82A}">
                    <a16:rowId xmlns:a16="http://schemas.microsoft.com/office/drawing/2014/main" val="1457805279"/>
                  </a:ext>
                </a:extLst>
              </a:tr>
              <a:tr h="395036">
                <a:tc>
                  <a:txBody>
                    <a:bodyPr/>
                    <a:lstStyle/>
                    <a:p>
                      <a:r>
                        <a:rPr lang="en-IN" b="1" dirty="0"/>
                        <a:t>Bucket Sort</a:t>
                      </a:r>
                      <a:endParaRPr lang="en-IN" dirty="0"/>
                    </a:p>
                  </a:txBody>
                  <a:tcPr anchor="ctr"/>
                </a:tc>
                <a:tc>
                  <a:txBody>
                    <a:bodyPr/>
                    <a:lstStyle/>
                    <a:p>
                      <a:r>
                        <a:rPr lang="en-IN" dirty="0"/>
                        <a:t>O(n + k)</a:t>
                      </a:r>
                    </a:p>
                  </a:txBody>
                  <a:tcPr anchor="ctr"/>
                </a:tc>
                <a:tc>
                  <a:txBody>
                    <a:bodyPr/>
                    <a:lstStyle/>
                    <a:p>
                      <a:r>
                        <a:rPr lang="en-IN" dirty="0"/>
                        <a:t>O(n + k)</a:t>
                      </a:r>
                    </a:p>
                  </a:txBody>
                  <a:tcPr anchor="ctr"/>
                </a:tc>
                <a:tc>
                  <a:txBody>
                    <a:bodyPr/>
                    <a:lstStyle/>
                    <a:p>
                      <a:r>
                        <a:rPr lang="en-IN" dirty="0"/>
                        <a:t>O(n²)</a:t>
                      </a:r>
                    </a:p>
                  </a:txBody>
                  <a:tcPr anchor="ctr"/>
                </a:tc>
                <a:tc>
                  <a:txBody>
                    <a:bodyPr/>
                    <a:lstStyle/>
                    <a:p>
                      <a:r>
                        <a:rPr lang="en-IN" dirty="0"/>
                        <a:t>Yes</a:t>
                      </a:r>
                    </a:p>
                  </a:txBody>
                  <a:tcPr anchor="ctr"/>
                </a:tc>
                <a:tc>
                  <a:txBody>
                    <a:bodyPr/>
                    <a:lstStyle/>
                    <a:p>
                      <a:pPr marL="18000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Sorting uniformly distributed floating-point numbers</a:t>
                      </a:r>
                    </a:p>
                  </a:txBody>
                  <a:tcPr anchor="ctr"/>
                </a:tc>
                <a:extLst>
                  <a:ext uri="{0D108BD9-81ED-4DB2-BD59-A6C34878D82A}">
                    <a16:rowId xmlns:a16="http://schemas.microsoft.com/office/drawing/2014/main" val="3353342766"/>
                  </a:ext>
                </a:extLst>
              </a:tr>
            </a:tbl>
          </a:graphicData>
        </a:graphic>
      </p:graphicFrame>
    </p:spTree>
    <p:extLst>
      <p:ext uri="{BB962C8B-B14F-4D97-AF65-F5344CB8AC3E}">
        <p14:creationId xmlns:p14="http://schemas.microsoft.com/office/powerpoint/2010/main" val="2635879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18686" y="1367559"/>
            <a:ext cx="7694136" cy="2373931"/>
          </a:xfrm>
        </p:spPr>
        <p:txBody>
          <a:bodyPr/>
          <a:lstStyle/>
          <a:p>
            <a:r>
              <a:rPr lang="en-US" sz="6000" dirty="0"/>
              <a:t>Linked List : </a:t>
            </a:r>
            <a:br>
              <a:rPr lang="en-US" sz="6000" dirty="0"/>
            </a:br>
            <a:r>
              <a:rPr lang="en-US" sz="6000"/>
              <a:t>Programming Aspect</a:t>
            </a:r>
            <a:r>
              <a:rPr lang="en-US" sz="6000" dirty="0"/>
              <a:t/>
            </a:r>
            <a:br>
              <a:rPr lang="en-US"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pradyuman.jadeja@darshan.ac.in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+91 9879461848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Dr. </a:t>
            </a:r>
            <a:r>
              <a:rPr lang="en-US" dirty="0" err="1"/>
              <a:t>Pradyuman</a:t>
            </a:r>
            <a:r>
              <a:rPr lang="en-US" dirty="0"/>
              <a:t> U. </a:t>
            </a:r>
            <a:r>
              <a:rPr lang="en-US" dirty="0" err="1"/>
              <a:t>Jadeja</a:t>
            </a:r>
            <a:endParaRPr lang="en-US" dirty="0"/>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sz="2400" b="1" dirty="0"/>
              <a:t>Data Structure</a:t>
            </a:r>
            <a:endParaRPr lang="en-US" sz="2400"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Placeholder 7"/>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a:fillRect/>
          </a:stretch>
        </p:blipFill>
        <p:spPr>
          <a:xfrm>
            <a:off x="345180" y="5218798"/>
            <a:ext cx="1353599" cy="1353599"/>
          </a:xfrm>
        </p:spPr>
      </p:pic>
      <p:pic>
        <p:nvPicPr>
          <p:cNvPr id="10" name="Picture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289320" y="2863338"/>
            <a:ext cx="4818221" cy="1453114"/>
          </a:xfrm>
          <a:prstGeom prst="rect">
            <a:avLst/>
          </a:prstGeom>
        </p:spPr>
      </p:pic>
    </p:spTree>
    <p:extLst>
      <p:ext uri="{BB962C8B-B14F-4D97-AF65-F5344CB8AC3E}">
        <p14:creationId xmlns:p14="http://schemas.microsoft.com/office/powerpoint/2010/main" val="143639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Linked List</a:t>
            </a:r>
            <a:endParaRPr lang="en-IN" dirty="0"/>
          </a:p>
        </p:txBody>
      </p:sp>
      <p:sp>
        <p:nvSpPr>
          <p:cNvPr id="9" name="Content Placeholder 8"/>
          <p:cNvSpPr>
            <a:spLocks noGrp="1"/>
          </p:cNvSpPr>
          <p:nvPr>
            <p:ph idx="1"/>
          </p:nvPr>
        </p:nvSpPr>
        <p:spPr>
          <a:xfrm>
            <a:off x="170283" y="872334"/>
            <a:ext cx="11929641" cy="5590565"/>
          </a:xfrm>
        </p:spPr>
        <p:txBody>
          <a:bodyPr/>
          <a:lstStyle/>
          <a:p>
            <a:r>
              <a:rPr lang="en-US" dirty="0"/>
              <a:t>A </a:t>
            </a:r>
            <a:r>
              <a:rPr lang="en-US" b="1" dirty="0"/>
              <a:t>linked list</a:t>
            </a:r>
            <a:r>
              <a:rPr lang="en-US" dirty="0"/>
              <a:t> is a linear data structure where elements (called </a:t>
            </a:r>
            <a:r>
              <a:rPr lang="en-US" b="1" dirty="0"/>
              <a:t>nodes</a:t>
            </a:r>
            <a:r>
              <a:rPr lang="en-US" dirty="0"/>
              <a:t>) are stored in </a:t>
            </a:r>
            <a:r>
              <a:rPr lang="en-US" b="1" dirty="0"/>
              <a:t>non-contiguous memory</a:t>
            </a:r>
            <a:r>
              <a:rPr lang="en-US" dirty="0"/>
              <a:t> and connected using </a:t>
            </a:r>
            <a:r>
              <a:rPr lang="en-US" b="1" dirty="0"/>
              <a:t>pointers</a:t>
            </a:r>
            <a:r>
              <a:rPr lang="en-US" dirty="0"/>
              <a:t>.</a:t>
            </a:r>
          </a:p>
          <a:p>
            <a:r>
              <a:rPr lang="en-US" dirty="0"/>
              <a:t>Each node has two parts:</a:t>
            </a:r>
            <a:endParaRPr lang="en-IN" dirty="0"/>
          </a:p>
          <a:p>
            <a:pPr marL="457200" indent="-457200">
              <a:buFont typeface="+mj-lt"/>
              <a:buAutoNum type="arabicPeriod"/>
            </a:pPr>
            <a:r>
              <a:rPr lang="en-US" dirty="0"/>
              <a:t>Data - </a:t>
            </a:r>
            <a:r>
              <a:rPr lang="en-IN" dirty="0"/>
              <a:t>stores the actual value.</a:t>
            </a:r>
            <a:endParaRPr lang="en-US" dirty="0"/>
          </a:p>
          <a:p>
            <a:pPr marL="457200" indent="-457200">
              <a:buFont typeface="+mj-lt"/>
              <a:buAutoNum type="arabicPeriod"/>
            </a:pPr>
            <a:r>
              <a:rPr lang="en-US" dirty="0"/>
              <a:t>Pointer - stores the address of the next node.</a:t>
            </a:r>
          </a:p>
          <a:p>
            <a:endParaRPr lang="en-US" dirty="0"/>
          </a:p>
          <a:p>
            <a:r>
              <a:rPr lang="en-US" dirty="0"/>
              <a:t>Types of Linked List:</a:t>
            </a:r>
          </a:p>
          <a:p>
            <a:pPr marL="457200" indent="-457200">
              <a:buFont typeface="+mj-lt"/>
              <a:buAutoNum type="arabicPeriod"/>
            </a:pPr>
            <a:r>
              <a:rPr lang="en-US" dirty="0"/>
              <a:t>Singly Linked List</a:t>
            </a:r>
          </a:p>
          <a:p>
            <a:pPr marL="457200" indent="-457200">
              <a:buFont typeface="+mj-lt"/>
              <a:buAutoNum type="arabicPeriod"/>
            </a:pPr>
            <a:r>
              <a:rPr lang="en-US" dirty="0"/>
              <a:t>Circular Linked List</a:t>
            </a:r>
          </a:p>
          <a:p>
            <a:pPr marL="457200" indent="-457200">
              <a:buFont typeface="+mj-lt"/>
              <a:buAutoNum type="arabicPeriod"/>
            </a:pPr>
            <a:r>
              <a:rPr lang="en-US" dirty="0"/>
              <a:t>Doubly Linked List</a:t>
            </a:r>
          </a:p>
          <a:p>
            <a:endParaRPr lang="en-US" dirty="0"/>
          </a:p>
        </p:txBody>
      </p:sp>
      <p:grpSp>
        <p:nvGrpSpPr>
          <p:cNvPr id="10" name="Group 9"/>
          <p:cNvGrpSpPr/>
          <p:nvPr/>
        </p:nvGrpSpPr>
        <p:grpSpPr>
          <a:xfrm>
            <a:off x="4199665" y="3400917"/>
            <a:ext cx="1532242" cy="533400"/>
            <a:chOff x="951919" y="5486400"/>
            <a:chExt cx="1532242" cy="533400"/>
          </a:xfrm>
        </p:grpSpPr>
        <p:sp>
          <p:nvSpPr>
            <p:cNvPr id="11" name="Rectangle 10"/>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a:t>
              </a:r>
              <a:endParaRPr lang="en-US" sz="2400" b="1" dirty="0"/>
            </a:p>
          </p:txBody>
        </p:sp>
        <p:sp>
          <p:nvSpPr>
            <p:cNvPr id="12" name="Rectangle 11"/>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13" name="Group 12"/>
          <p:cNvGrpSpPr/>
          <p:nvPr/>
        </p:nvGrpSpPr>
        <p:grpSpPr>
          <a:xfrm>
            <a:off x="6135104" y="3400917"/>
            <a:ext cx="1532242" cy="533400"/>
            <a:chOff x="951919" y="5486400"/>
            <a:chExt cx="1532242" cy="533400"/>
          </a:xfrm>
        </p:grpSpPr>
        <p:sp>
          <p:nvSpPr>
            <p:cNvPr id="14" name="Rectangle 13"/>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B</a:t>
              </a:r>
              <a:endParaRPr lang="en-US" sz="2400" b="1" dirty="0"/>
            </a:p>
          </p:txBody>
        </p:sp>
        <p:sp>
          <p:nvSpPr>
            <p:cNvPr id="15" name="Rectangle 14"/>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16" name="Group 15"/>
          <p:cNvGrpSpPr/>
          <p:nvPr/>
        </p:nvGrpSpPr>
        <p:grpSpPr>
          <a:xfrm>
            <a:off x="8040104" y="3400917"/>
            <a:ext cx="1532242" cy="533400"/>
            <a:chOff x="951919" y="5486400"/>
            <a:chExt cx="1532242" cy="533400"/>
          </a:xfrm>
        </p:grpSpPr>
        <p:sp>
          <p:nvSpPr>
            <p:cNvPr id="17" name="Rectangle 16"/>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18" name="Rectangle 17"/>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19" name="Group 18"/>
          <p:cNvGrpSpPr/>
          <p:nvPr/>
        </p:nvGrpSpPr>
        <p:grpSpPr>
          <a:xfrm>
            <a:off x="9945104" y="3400917"/>
            <a:ext cx="1532242" cy="533400"/>
            <a:chOff x="951919" y="5486400"/>
            <a:chExt cx="1532242" cy="533400"/>
          </a:xfrm>
        </p:grpSpPr>
        <p:sp>
          <p:nvSpPr>
            <p:cNvPr id="20" name="Rectangle 19"/>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D</a:t>
              </a:r>
              <a:endParaRPr lang="en-US" sz="2400" b="1" dirty="0"/>
            </a:p>
          </p:txBody>
        </p:sp>
        <p:sp>
          <p:nvSpPr>
            <p:cNvPr id="21" name="Rectangle 20"/>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cxnSp>
        <p:nvCxnSpPr>
          <p:cNvPr id="22" name="Straight Arrow Connector 21"/>
          <p:cNvCxnSpPr>
            <a:stCxn id="12" idx="3"/>
            <a:endCxn id="14" idx="1"/>
          </p:cNvCxnSpPr>
          <p:nvPr/>
        </p:nvCxnSpPr>
        <p:spPr>
          <a:xfrm>
            <a:off x="5731908" y="3667617"/>
            <a:ext cx="403197"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7650412" y="3667617"/>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24" name="Straight Arrow Connector 23"/>
          <p:cNvCxnSpPr>
            <a:stCxn id="18" idx="3"/>
            <a:endCxn id="20" idx="1"/>
          </p:cNvCxnSpPr>
          <p:nvPr/>
        </p:nvCxnSpPr>
        <p:spPr>
          <a:xfrm>
            <a:off x="9572346" y="3667617"/>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a:off x="10707104" y="3400917"/>
            <a:ext cx="770242" cy="533400"/>
          </a:xfrm>
          <a:prstGeom prst="line">
            <a:avLst/>
          </a:prstGeom>
          <a:ln w="28575">
            <a:solidFill>
              <a:srgbClr val="B84742"/>
            </a:solidFill>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6961498" y="4274412"/>
            <a:ext cx="1716496" cy="461665"/>
          </a:xfrm>
          <a:prstGeom prst="rect">
            <a:avLst/>
          </a:prstGeom>
          <a:noFill/>
        </p:spPr>
        <p:txBody>
          <a:bodyPr wrap="none" rtlCol="0">
            <a:spAutoFit/>
          </a:bodyPr>
          <a:lstStyle/>
          <a:p>
            <a:r>
              <a:rPr lang="en-IN" sz="2400" b="1" dirty="0"/>
              <a:t>A linked List</a:t>
            </a:r>
            <a:endParaRPr lang="en-US" sz="2400" b="1" dirty="0"/>
          </a:p>
        </p:txBody>
      </p:sp>
      <p:sp>
        <p:nvSpPr>
          <p:cNvPr id="27" name="TextBox 26"/>
          <p:cNvSpPr txBox="1"/>
          <p:nvPr/>
        </p:nvSpPr>
        <p:spPr>
          <a:xfrm>
            <a:off x="6593473" y="3915024"/>
            <a:ext cx="652743" cy="369332"/>
          </a:xfrm>
          <a:prstGeom prst="rect">
            <a:avLst/>
          </a:prstGeom>
          <a:noFill/>
        </p:spPr>
        <p:txBody>
          <a:bodyPr wrap="none" rtlCol="0">
            <a:spAutoFit/>
          </a:bodyPr>
          <a:lstStyle/>
          <a:p>
            <a:r>
              <a:rPr lang="en-IN" b="1" dirty="0">
                <a:solidFill>
                  <a:srgbClr val="C00000"/>
                </a:solidFill>
              </a:rPr>
              <a:t>1000</a:t>
            </a:r>
            <a:endParaRPr lang="en-US" b="1" dirty="0">
              <a:solidFill>
                <a:srgbClr val="C00000"/>
              </a:solidFill>
            </a:endParaRPr>
          </a:p>
        </p:txBody>
      </p:sp>
      <p:sp>
        <p:nvSpPr>
          <p:cNvPr id="28" name="TextBox 27"/>
          <p:cNvSpPr txBox="1"/>
          <p:nvPr/>
        </p:nvSpPr>
        <p:spPr>
          <a:xfrm>
            <a:off x="8500088" y="3928275"/>
            <a:ext cx="652743" cy="369332"/>
          </a:xfrm>
          <a:prstGeom prst="rect">
            <a:avLst/>
          </a:prstGeom>
          <a:noFill/>
        </p:spPr>
        <p:txBody>
          <a:bodyPr wrap="none" rtlCol="0">
            <a:spAutoFit/>
          </a:bodyPr>
          <a:lstStyle/>
          <a:p>
            <a:r>
              <a:rPr lang="en-IN" b="1" dirty="0">
                <a:solidFill>
                  <a:srgbClr val="C00000"/>
                </a:solidFill>
              </a:rPr>
              <a:t>2050</a:t>
            </a:r>
            <a:endParaRPr lang="en-US" b="1" dirty="0">
              <a:solidFill>
                <a:srgbClr val="C00000"/>
              </a:solidFill>
            </a:endParaRPr>
          </a:p>
        </p:txBody>
      </p:sp>
      <p:sp>
        <p:nvSpPr>
          <p:cNvPr id="29" name="TextBox 28"/>
          <p:cNvSpPr txBox="1"/>
          <p:nvPr/>
        </p:nvSpPr>
        <p:spPr>
          <a:xfrm>
            <a:off x="10428206" y="3928275"/>
            <a:ext cx="652743" cy="369332"/>
          </a:xfrm>
          <a:prstGeom prst="rect">
            <a:avLst/>
          </a:prstGeom>
          <a:noFill/>
        </p:spPr>
        <p:txBody>
          <a:bodyPr wrap="none" rtlCol="0">
            <a:spAutoFit/>
          </a:bodyPr>
          <a:lstStyle/>
          <a:p>
            <a:r>
              <a:rPr lang="en-IN" b="1" dirty="0">
                <a:solidFill>
                  <a:srgbClr val="C00000"/>
                </a:solidFill>
              </a:rPr>
              <a:t>3335</a:t>
            </a:r>
            <a:endParaRPr lang="en-US" b="1" dirty="0">
              <a:solidFill>
                <a:srgbClr val="C00000"/>
              </a:solidFill>
            </a:endParaRPr>
          </a:p>
        </p:txBody>
      </p:sp>
      <p:sp>
        <p:nvSpPr>
          <p:cNvPr id="30" name="TextBox 29"/>
          <p:cNvSpPr txBox="1"/>
          <p:nvPr/>
        </p:nvSpPr>
        <p:spPr>
          <a:xfrm>
            <a:off x="4663583" y="3926692"/>
            <a:ext cx="652743" cy="369332"/>
          </a:xfrm>
          <a:prstGeom prst="rect">
            <a:avLst/>
          </a:prstGeom>
          <a:noFill/>
        </p:spPr>
        <p:txBody>
          <a:bodyPr wrap="none" rtlCol="0">
            <a:spAutoFit/>
          </a:bodyPr>
          <a:lstStyle/>
          <a:p>
            <a:r>
              <a:rPr lang="en-IN" b="1" dirty="0">
                <a:solidFill>
                  <a:srgbClr val="C00000"/>
                </a:solidFill>
              </a:rPr>
              <a:t>5000</a:t>
            </a:r>
            <a:endParaRPr lang="en-US" b="1" dirty="0">
              <a:solidFill>
                <a:srgbClr val="C00000"/>
              </a:solidFill>
            </a:endParaRPr>
          </a:p>
        </p:txBody>
      </p:sp>
      <p:sp>
        <p:nvSpPr>
          <p:cNvPr id="31" name="TextBox 30"/>
          <p:cNvSpPr txBox="1"/>
          <p:nvPr/>
        </p:nvSpPr>
        <p:spPr>
          <a:xfrm>
            <a:off x="5033404" y="3488785"/>
            <a:ext cx="652743" cy="369332"/>
          </a:xfrm>
          <a:prstGeom prst="rect">
            <a:avLst/>
          </a:prstGeom>
          <a:noFill/>
        </p:spPr>
        <p:txBody>
          <a:bodyPr wrap="none" rtlCol="0">
            <a:spAutoFit/>
          </a:bodyPr>
          <a:lstStyle/>
          <a:p>
            <a:r>
              <a:rPr lang="en-IN" b="1" dirty="0">
                <a:solidFill>
                  <a:srgbClr val="FFFF00"/>
                </a:solidFill>
              </a:rPr>
              <a:t>1000</a:t>
            </a:r>
            <a:endParaRPr lang="en-US" b="1" dirty="0">
              <a:solidFill>
                <a:srgbClr val="FFFF00"/>
              </a:solidFill>
            </a:endParaRPr>
          </a:p>
        </p:txBody>
      </p:sp>
      <p:sp>
        <p:nvSpPr>
          <p:cNvPr id="32" name="TextBox 31"/>
          <p:cNvSpPr txBox="1"/>
          <p:nvPr/>
        </p:nvSpPr>
        <p:spPr>
          <a:xfrm>
            <a:off x="6958282" y="3477117"/>
            <a:ext cx="652743" cy="369332"/>
          </a:xfrm>
          <a:prstGeom prst="rect">
            <a:avLst/>
          </a:prstGeom>
          <a:noFill/>
        </p:spPr>
        <p:txBody>
          <a:bodyPr wrap="none" rtlCol="0">
            <a:spAutoFit/>
          </a:bodyPr>
          <a:lstStyle/>
          <a:p>
            <a:r>
              <a:rPr lang="en-IN" b="1" dirty="0">
                <a:solidFill>
                  <a:srgbClr val="FFFF00"/>
                </a:solidFill>
              </a:rPr>
              <a:t>2050</a:t>
            </a:r>
            <a:endParaRPr lang="en-US" b="1" dirty="0">
              <a:solidFill>
                <a:srgbClr val="FFFF00"/>
              </a:solidFill>
            </a:endParaRPr>
          </a:p>
        </p:txBody>
      </p:sp>
      <p:sp>
        <p:nvSpPr>
          <p:cNvPr id="33" name="TextBox 32"/>
          <p:cNvSpPr txBox="1"/>
          <p:nvPr/>
        </p:nvSpPr>
        <p:spPr>
          <a:xfrm>
            <a:off x="8869909" y="3477117"/>
            <a:ext cx="652743" cy="369332"/>
          </a:xfrm>
          <a:prstGeom prst="rect">
            <a:avLst/>
          </a:prstGeom>
          <a:noFill/>
        </p:spPr>
        <p:txBody>
          <a:bodyPr wrap="none" rtlCol="0">
            <a:spAutoFit/>
          </a:bodyPr>
          <a:lstStyle/>
          <a:p>
            <a:r>
              <a:rPr lang="en-IN" b="1" dirty="0">
                <a:solidFill>
                  <a:srgbClr val="FFFF00"/>
                </a:solidFill>
              </a:rPr>
              <a:t>3335</a:t>
            </a:r>
            <a:endParaRPr lang="en-US" b="1" dirty="0">
              <a:solidFill>
                <a:srgbClr val="FFFF00"/>
              </a:solidFill>
            </a:endParaRPr>
          </a:p>
        </p:txBody>
      </p:sp>
      <p:cxnSp>
        <p:nvCxnSpPr>
          <p:cNvPr id="34" name="Straight Connector 33"/>
          <p:cNvCxnSpPr/>
          <p:nvPr/>
        </p:nvCxnSpPr>
        <p:spPr>
          <a:xfrm>
            <a:off x="11102899" y="3096117"/>
            <a:ext cx="381000" cy="0"/>
          </a:xfrm>
          <a:prstGeom prst="line">
            <a:avLst/>
          </a:prstGeom>
          <a:ln w="28575">
            <a:solidFill>
              <a:srgbClr val="B84742"/>
            </a:solidFill>
          </a:ln>
        </p:spPr>
        <p:style>
          <a:lnRef idx="2">
            <a:schemeClr val="accent2"/>
          </a:lnRef>
          <a:fillRef idx="0">
            <a:schemeClr val="accent2"/>
          </a:fillRef>
          <a:effectRef idx="1">
            <a:schemeClr val="accent2"/>
          </a:effectRef>
          <a:fontRef idx="minor">
            <a:schemeClr val="tx1"/>
          </a:fontRef>
        </p:style>
      </p:cxnSp>
      <p:sp>
        <p:nvSpPr>
          <p:cNvPr id="35" name="TextBox 34"/>
          <p:cNvSpPr txBox="1"/>
          <p:nvPr/>
        </p:nvSpPr>
        <p:spPr>
          <a:xfrm>
            <a:off x="11483899" y="2863919"/>
            <a:ext cx="736099" cy="646331"/>
          </a:xfrm>
          <a:prstGeom prst="rect">
            <a:avLst/>
          </a:prstGeom>
          <a:noFill/>
        </p:spPr>
        <p:txBody>
          <a:bodyPr wrap="none" rtlCol="0">
            <a:spAutoFit/>
          </a:bodyPr>
          <a:lstStyle/>
          <a:p>
            <a:r>
              <a:rPr lang="en-IN" b="1" dirty="0">
                <a:solidFill>
                  <a:srgbClr val="C00000"/>
                </a:solidFill>
              </a:rPr>
              <a:t>NULL </a:t>
            </a:r>
            <a:br>
              <a:rPr lang="en-IN" b="1" dirty="0">
                <a:solidFill>
                  <a:srgbClr val="C00000"/>
                </a:solidFill>
              </a:rPr>
            </a:br>
            <a:r>
              <a:rPr lang="en-IN" b="1" dirty="0">
                <a:solidFill>
                  <a:srgbClr val="C00000"/>
                </a:solidFill>
              </a:rPr>
              <a:t>Value</a:t>
            </a:r>
            <a:endParaRPr lang="en-US" b="1" dirty="0">
              <a:solidFill>
                <a:srgbClr val="C00000"/>
              </a:solidFill>
            </a:endParaRPr>
          </a:p>
        </p:txBody>
      </p:sp>
      <p:sp>
        <p:nvSpPr>
          <p:cNvPr id="36" name="TextBox 35"/>
          <p:cNvSpPr txBox="1"/>
          <p:nvPr/>
        </p:nvSpPr>
        <p:spPr>
          <a:xfrm>
            <a:off x="9957111" y="3029092"/>
            <a:ext cx="1132682" cy="369332"/>
          </a:xfrm>
          <a:prstGeom prst="rect">
            <a:avLst/>
          </a:prstGeom>
          <a:noFill/>
        </p:spPr>
        <p:txBody>
          <a:bodyPr wrap="none" rtlCol="0">
            <a:spAutoFit/>
          </a:bodyPr>
          <a:lstStyle/>
          <a:p>
            <a:r>
              <a:rPr lang="en-IN" b="1" dirty="0"/>
              <a:t>Last Node</a:t>
            </a:r>
            <a:endParaRPr lang="en-US" b="1" dirty="0"/>
          </a:p>
        </p:txBody>
      </p:sp>
      <p:cxnSp>
        <p:nvCxnSpPr>
          <p:cNvPr id="50" name="Straight Arrow Connector 49"/>
          <p:cNvCxnSpPr/>
          <p:nvPr/>
        </p:nvCxnSpPr>
        <p:spPr>
          <a:xfrm>
            <a:off x="11102899" y="3099458"/>
            <a:ext cx="0" cy="22860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6023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Node Structure of Singly Linked List</a:t>
            </a:r>
            <a:endParaRPr lang="en-US" dirty="0"/>
          </a:p>
        </p:txBody>
      </p:sp>
      <p:sp>
        <p:nvSpPr>
          <p:cNvPr id="19" name="Rectangle 18"/>
          <p:cNvSpPr/>
          <p:nvPr/>
        </p:nvSpPr>
        <p:spPr>
          <a:xfrm>
            <a:off x="4211776" y="3928792"/>
            <a:ext cx="5181600" cy="23958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11776" y="1069480"/>
            <a:ext cx="5181600" cy="2681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84108" y="1317114"/>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Info</a:t>
            </a:r>
            <a:endParaRPr lang="en-US" sz="2400" b="1" dirty="0"/>
          </a:p>
        </p:txBody>
      </p:sp>
      <p:sp>
        <p:nvSpPr>
          <p:cNvPr id="22" name="Rectangle 21"/>
          <p:cNvSpPr/>
          <p:nvPr/>
        </p:nvSpPr>
        <p:spPr>
          <a:xfrm>
            <a:off x="6154350" y="1317114"/>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sp>
        <p:nvSpPr>
          <p:cNvPr id="23" name="TextBox 22"/>
          <p:cNvSpPr txBox="1"/>
          <p:nvPr/>
        </p:nvSpPr>
        <p:spPr>
          <a:xfrm>
            <a:off x="5369594" y="2536315"/>
            <a:ext cx="740908" cy="461665"/>
          </a:xfrm>
          <a:prstGeom prst="rect">
            <a:avLst/>
          </a:prstGeom>
          <a:noFill/>
        </p:spPr>
        <p:txBody>
          <a:bodyPr wrap="none" rtlCol="0">
            <a:spAutoFit/>
          </a:bodyPr>
          <a:lstStyle/>
          <a:p>
            <a:r>
              <a:rPr lang="en-IN" sz="2400" b="1" dirty="0"/>
              <a:t>Data</a:t>
            </a:r>
            <a:endParaRPr lang="en-US" sz="2400" b="1" dirty="0"/>
          </a:p>
        </p:txBody>
      </p:sp>
      <p:sp>
        <p:nvSpPr>
          <p:cNvPr id="24" name="TextBox 23"/>
          <p:cNvSpPr txBox="1"/>
          <p:nvPr/>
        </p:nvSpPr>
        <p:spPr>
          <a:xfrm>
            <a:off x="6321210" y="2550832"/>
            <a:ext cx="1476686" cy="830997"/>
          </a:xfrm>
          <a:prstGeom prst="rect">
            <a:avLst/>
          </a:prstGeom>
          <a:noFill/>
        </p:spPr>
        <p:txBody>
          <a:bodyPr wrap="none" rtlCol="0">
            <a:spAutoFit/>
          </a:bodyPr>
          <a:lstStyle/>
          <a:p>
            <a:r>
              <a:rPr lang="en-IN" sz="2400" b="1" dirty="0"/>
              <a:t>Pointer to </a:t>
            </a:r>
            <a:br>
              <a:rPr lang="en-IN" sz="2400" b="1" dirty="0"/>
            </a:br>
            <a:r>
              <a:rPr lang="en-IN" sz="2400" b="1" dirty="0"/>
              <a:t>Next Node</a:t>
            </a:r>
            <a:endParaRPr lang="en-US" sz="2400" b="1" dirty="0"/>
          </a:p>
        </p:txBody>
      </p:sp>
      <p:cxnSp>
        <p:nvCxnSpPr>
          <p:cNvPr id="25" name="Straight Arrow Connector 24"/>
          <p:cNvCxnSpPr>
            <a:stCxn id="23" idx="0"/>
            <a:endCxn id="21" idx="2"/>
          </p:cNvCxnSpPr>
          <p:nvPr/>
        </p:nvCxnSpPr>
        <p:spPr>
          <a:xfrm flipV="1">
            <a:off x="5740048" y="1850514"/>
            <a:ext cx="25060" cy="68580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V="1">
            <a:off x="6535350" y="1850515"/>
            <a:ext cx="0" cy="700317"/>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27" name="Left Brace 26"/>
          <p:cNvSpPr/>
          <p:nvPr/>
        </p:nvSpPr>
        <p:spPr>
          <a:xfrm>
            <a:off x="4891820" y="1240080"/>
            <a:ext cx="457200" cy="1909465"/>
          </a:xfrm>
          <a:prstGeom prst="leftBrace">
            <a:avLst/>
          </a:prstGeom>
          <a:ln w="28575">
            <a:solidFill>
              <a:srgbClr val="B84742"/>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4364176" y="1851856"/>
            <a:ext cx="553998" cy="735138"/>
          </a:xfrm>
          <a:prstGeom prst="rect">
            <a:avLst/>
          </a:prstGeom>
          <a:noFill/>
        </p:spPr>
        <p:txBody>
          <a:bodyPr vert="vert270" wrap="none" rtlCol="0">
            <a:spAutoFit/>
          </a:bodyPr>
          <a:lstStyle/>
          <a:p>
            <a:r>
              <a:rPr lang="en-IN" sz="2400" b="1" dirty="0"/>
              <a:t>Node</a:t>
            </a:r>
            <a:endParaRPr lang="en-US" sz="2400" b="1" dirty="0"/>
          </a:p>
        </p:txBody>
      </p:sp>
      <p:cxnSp>
        <p:nvCxnSpPr>
          <p:cNvPr id="29" name="Straight Arrow Connector 28"/>
          <p:cNvCxnSpPr>
            <a:stCxn id="22" idx="3"/>
          </p:cNvCxnSpPr>
          <p:nvPr/>
        </p:nvCxnSpPr>
        <p:spPr>
          <a:xfrm>
            <a:off x="6916350" y="1583814"/>
            <a:ext cx="490070"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30" name="TextBox 29"/>
          <p:cNvSpPr txBox="1"/>
          <p:nvPr/>
        </p:nvSpPr>
        <p:spPr>
          <a:xfrm>
            <a:off x="4287976" y="4076612"/>
            <a:ext cx="5105400" cy="1938992"/>
          </a:xfrm>
          <a:prstGeom prst="rect">
            <a:avLst/>
          </a:prstGeom>
          <a:noFill/>
        </p:spPr>
        <p:txBody>
          <a:bodyPr wrap="square" rtlCol="0">
            <a:spAutoFit/>
          </a:bodyPr>
          <a:lstStyle/>
          <a:p>
            <a:r>
              <a:rPr lang="en-US" sz="2400" b="1" dirty="0" err="1">
                <a:latin typeface="Consolas" pitchFamily="49" charset="0"/>
                <a:cs typeface="Consolas" pitchFamily="49" charset="0"/>
              </a:rPr>
              <a:t>struct</a:t>
            </a:r>
            <a:r>
              <a:rPr lang="en-US" sz="2400" b="1" dirty="0">
                <a:latin typeface="Consolas" pitchFamily="49" charset="0"/>
                <a:cs typeface="Consolas" pitchFamily="49" charset="0"/>
              </a:rPr>
              <a:t> node</a:t>
            </a:r>
          </a:p>
          <a:p>
            <a:r>
              <a:rPr lang="en-US" sz="2400" b="1" dirty="0">
                <a:latin typeface="Consolas" pitchFamily="49" charset="0"/>
                <a:cs typeface="Consolas" pitchFamily="49" charset="0"/>
              </a:rPr>
              <a:t>{</a:t>
            </a:r>
          </a:p>
          <a:p>
            <a:r>
              <a:rPr lang="en-US" sz="2400" b="1" dirty="0">
                <a:latin typeface="Consolas" pitchFamily="49" charset="0"/>
                <a:cs typeface="Consolas" pitchFamily="49" charset="0"/>
              </a:rPr>
              <a:t>          </a:t>
            </a:r>
            <a:r>
              <a:rPr lang="en-US" sz="2400" b="1" dirty="0" err="1">
                <a:latin typeface="Consolas" pitchFamily="49" charset="0"/>
                <a:cs typeface="Consolas" pitchFamily="49" charset="0"/>
              </a:rPr>
              <a:t>int</a:t>
            </a:r>
            <a:r>
              <a:rPr lang="en-US" sz="2400" b="1" dirty="0">
                <a:latin typeface="Consolas" pitchFamily="49" charset="0"/>
                <a:cs typeface="Consolas" pitchFamily="49" charset="0"/>
              </a:rPr>
              <a:t> info;</a:t>
            </a:r>
          </a:p>
          <a:p>
            <a:r>
              <a:rPr lang="en-US" sz="2400" b="1" dirty="0">
                <a:latin typeface="Consolas" pitchFamily="49" charset="0"/>
                <a:cs typeface="Consolas" pitchFamily="49" charset="0"/>
              </a:rPr>
              <a:t>          </a:t>
            </a:r>
            <a:r>
              <a:rPr lang="en-US" sz="2400" b="1" dirty="0" err="1">
                <a:latin typeface="Consolas" pitchFamily="49" charset="0"/>
                <a:cs typeface="Consolas" pitchFamily="49" charset="0"/>
              </a:rPr>
              <a:t>struct</a:t>
            </a:r>
            <a:r>
              <a:rPr lang="en-US" sz="2400" b="1" dirty="0">
                <a:latin typeface="Consolas" pitchFamily="49" charset="0"/>
                <a:cs typeface="Consolas" pitchFamily="49" charset="0"/>
              </a:rPr>
              <a:t> node *link;</a:t>
            </a:r>
          </a:p>
          <a:p>
            <a:r>
              <a:rPr lang="en-US" sz="2400" b="1" dirty="0">
                <a:latin typeface="Consolas" pitchFamily="49" charset="0"/>
                <a:cs typeface="Consolas" pitchFamily="49" charset="0"/>
              </a:rPr>
              <a:t>};</a:t>
            </a:r>
          </a:p>
        </p:txBody>
      </p:sp>
      <p:sp>
        <p:nvSpPr>
          <p:cNvPr id="43" name="TextBox 42"/>
          <p:cNvSpPr txBox="1"/>
          <p:nvPr/>
        </p:nvSpPr>
        <p:spPr>
          <a:xfrm>
            <a:off x="983673" y="1979965"/>
            <a:ext cx="2799434" cy="630942"/>
          </a:xfrm>
          <a:prstGeom prst="rect">
            <a:avLst/>
          </a:prstGeom>
          <a:noFill/>
        </p:spPr>
        <p:txBody>
          <a:bodyPr wrap="square" rtlCol="0">
            <a:spAutoFit/>
          </a:bodyPr>
          <a:lstStyle/>
          <a:p>
            <a:pPr algn="ctr"/>
            <a:r>
              <a:rPr lang="en-IN" sz="3500" b="1" dirty="0"/>
              <a:t>Typical Node</a:t>
            </a:r>
          </a:p>
        </p:txBody>
      </p:sp>
      <p:sp>
        <p:nvSpPr>
          <p:cNvPr id="44" name="TextBox 43"/>
          <p:cNvSpPr txBox="1"/>
          <p:nvPr/>
        </p:nvSpPr>
        <p:spPr>
          <a:xfrm>
            <a:off x="346365" y="4541920"/>
            <a:ext cx="4074051" cy="1169551"/>
          </a:xfrm>
          <a:prstGeom prst="rect">
            <a:avLst/>
          </a:prstGeom>
          <a:noFill/>
        </p:spPr>
        <p:txBody>
          <a:bodyPr wrap="square" rtlCol="0">
            <a:spAutoFit/>
          </a:bodyPr>
          <a:lstStyle/>
          <a:p>
            <a:pPr algn="ctr"/>
            <a:r>
              <a:rPr lang="en-IN" sz="3500" b="1" dirty="0"/>
              <a:t>C Structure to represent a node</a:t>
            </a:r>
          </a:p>
        </p:txBody>
      </p:sp>
      <p:sp>
        <p:nvSpPr>
          <p:cNvPr id="3" name="TextBox 2"/>
          <p:cNvSpPr txBox="1"/>
          <p:nvPr/>
        </p:nvSpPr>
        <p:spPr>
          <a:xfrm>
            <a:off x="7774663" y="1695272"/>
            <a:ext cx="1633782" cy="1200329"/>
          </a:xfrm>
          <a:prstGeom prst="rect">
            <a:avLst/>
          </a:prstGeom>
          <a:noFill/>
        </p:spPr>
        <p:txBody>
          <a:bodyPr wrap="none" rtlCol="0">
            <a:spAutoFit/>
          </a:bodyPr>
          <a:lstStyle/>
          <a:p>
            <a:pPr algn="ctr"/>
            <a:r>
              <a:rPr lang="en-IN" b="1" dirty="0"/>
              <a:t>Accessing Part </a:t>
            </a:r>
          </a:p>
          <a:p>
            <a:pPr algn="ctr"/>
            <a:r>
              <a:rPr lang="en-IN" b="1" dirty="0"/>
              <a:t>of Node</a:t>
            </a:r>
          </a:p>
          <a:p>
            <a:pPr algn="ctr"/>
            <a:r>
              <a:rPr lang="en-IN" b="1" dirty="0">
                <a:solidFill>
                  <a:srgbClr val="B84742"/>
                </a:solidFill>
              </a:rPr>
              <a:t>Info (Node) </a:t>
            </a:r>
          </a:p>
          <a:p>
            <a:pPr algn="ctr"/>
            <a:r>
              <a:rPr lang="en-IN" b="1" dirty="0">
                <a:solidFill>
                  <a:srgbClr val="B84742"/>
                </a:solidFill>
              </a:rPr>
              <a:t>Link (Node)</a:t>
            </a:r>
            <a:endParaRPr lang="en-US" b="1" dirty="0">
              <a:solidFill>
                <a:srgbClr val="B84742"/>
              </a:solidFill>
            </a:endParaRPr>
          </a:p>
        </p:txBody>
      </p:sp>
      <p:sp>
        <p:nvSpPr>
          <p:cNvPr id="4" name="TextBox 3"/>
          <p:cNvSpPr txBox="1"/>
          <p:nvPr/>
        </p:nvSpPr>
        <p:spPr>
          <a:xfrm>
            <a:off x="9749316" y="2125132"/>
            <a:ext cx="2332617" cy="2862322"/>
          </a:xfrm>
          <a:prstGeom prst="rect">
            <a:avLst/>
          </a:prstGeom>
          <a:noFill/>
        </p:spPr>
        <p:txBody>
          <a:bodyPr wrap="square" rtlCol="0">
            <a:spAutoFit/>
          </a:bodyPr>
          <a:lstStyle/>
          <a:p>
            <a:r>
              <a:rPr lang="en-US" dirty="0"/>
              <a:t>Node structure of </a:t>
            </a:r>
            <a:r>
              <a:rPr lang="en-US" b="1" dirty="0"/>
              <a:t>Circular Linked List </a:t>
            </a:r>
            <a:r>
              <a:rPr lang="en-US" dirty="0"/>
              <a:t>will be </a:t>
            </a:r>
            <a:r>
              <a:rPr lang="en-US" b="1" dirty="0">
                <a:solidFill>
                  <a:schemeClr val="accent6"/>
                </a:solidFill>
              </a:rPr>
              <a:t>same</a:t>
            </a:r>
            <a:r>
              <a:rPr lang="en-US" dirty="0"/>
              <a:t>.</a:t>
            </a:r>
          </a:p>
          <a:p>
            <a:endParaRPr lang="en-US" dirty="0"/>
          </a:p>
          <a:p>
            <a:r>
              <a:rPr lang="en-US" dirty="0"/>
              <a:t>The only </a:t>
            </a:r>
            <a:r>
              <a:rPr lang="en-US" b="1" dirty="0"/>
              <a:t>change</a:t>
            </a:r>
            <a:r>
              <a:rPr lang="en-US" dirty="0"/>
              <a:t> is : </a:t>
            </a:r>
          </a:p>
          <a:p>
            <a:r>
              <a:rPr lang="en-US" dirty="0"/>
              <a:t>the </a:t>
            </a:r>
            <a:r>
              <a:rPr lang="en-US" b="1" dirty="0"/>
              <a:t>last node </a:t>
            </a:r>
            <a:r>
              <a:rPr lang="en-US" dirty="0"/>
              <a:t>of the list will store the </a:t>
            </a:r>
            <a:r>
              <a:rPr lang="en-US" b="1" dirty="0">
                <a:solidFill>
                  <a:schemeClr val="accent6"/>
                </a:solidFill>
              </a:rPr>
              <a:t>address of the first node</a:t>
            </a:r>
            <a:r>
              <a:rPr lang="en-US" dirty="0"/>
              <a:t> of the list, rather than having null.</a:t>
            </a:r>
            <a:endParaRPr lang="en-IN" dirty="0"/>
          </a:p>
        </p:txBody>
      </p:sp>
      <p:sp>
        <p:nvSpPr>
          <p:cNvPr id="5" name="TextBox 4"/>
          <p:cNvSpPr txBox="1"/>
          <p:nvPr/>
        </p:nvSpPr>
        <p:spPr>
          <a:xfrm>
            <a:off x="10266758" y="1610633"/>
            <a:ext cx="1055802" cy="430887"/>
          </a:xfrm>
          <a:prstGeom prst="rect">
            <a:avLst/>
          </a:prstGeom>
          <a:noFill/>
        </p:spPr>
        <p:txBody>
          <a:bodyPr wrap="none" rtlCol="0">
            <a:spAutoFit/>
          </a:bodyPr>
          <a:lstStyle/>
          <a:p>
            <a:r>
              <a:rPr lang="en-US" sz="2200" dirty="0">
                <a:solidFill>
                  <a:schemeClr val="accent6"/>
                </a:solidFill>
                <a:latin typeface="Arial Black" panose="020B0A04020102020204" pitchFamily="34" charset="0"/>
              </a:rPr>
              <a:t>NOTE</a:t>
            </a:r>
            <a:endParaRPr lang="en-IN" sz="2200" dirty="0">
              <a:solidFill>
                <a:schemeClr val="accent6"/>
              </a:solidFill>
              <a:latin typeface="Arial Black" panose="020B0A04020102020204" pitchFamily="34" charset="0"/>
            </a:endParaRPr>
          </a:p>
        </p:txBody>
      </p:sp>
    </p:spTree>
    <p:extLst>
      <p:ext uri="{BB962C8B-B14F-4D97-AF65-F5344CB8AC3E}">
        <p14:creationId xmlns:p14="http://schemas.microsoft.com/office/powerpoint/2010/main" val="8730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2" end="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7" grpId="0" animBg="1"/>
      <p:bldP spid="28" grpId="0"/>
      <p:bldP spid="43" grpId="0"/>
      <p:bldP spid="44" grpId="0"/>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6ED680-ECDA-2C59-AF2D-3A5BD1081CCA}"/>
              </a:ext>
            </a:extLst>
          </p:cNvPr>
          <p:cNvSpPr>
            <a:spLocks noGrp="1"/>
          </p:cNvSpPr>
          <p:nvPr>
            <p:ph type="title"/>
          </p:nvPr>
        </p:nvSpPr>
        <p:spPr/>
        <p:txBody>
          <a:bodyPr/>
          <a:lstStyle/>
          <a:p>
            <a:r>
              <a:rPr lang="en-US" dirty="0"/>
              <a:t>Data Structure</a:t>
            </a:r>
          </a:p>
        </p:txBody>
      </p:sp>
      <p:sp>
        <p:nvSpPr>
          <p:cNvPr id="5" name="Text Placeholder 4">
            <a:extLst>
              <a:ext uri="{FF2B5EF4-FFF2-40B4-BE49-F238E27FC236}">
                <a16:creationId xmlns:a16="http://schemas.microsoft.com/office/drawing/2014/main" id="{FB5B7375-27ED-AEFF-9C20-9AC5FE6859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3281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Node Structure of Doubly Linked List</a:t>
            </a:r>
            <a:endParaRPr lang="en-US" dirty="0"/>
          </a:p>
        </p:txBody>
      </p:sp>
      <p:sp>
        <p:nvSpPr>
          <p:cNvPr id="19" name="Rectangle 18"/>
          <p:cNvSpPr/>
          <p:nvPr/>
        </p:nvSpPr>
        <p:spPr>
          <a:xfrm>
            <a:off x="4211776" y="3928792"/>
            <a:ext cx="5181600" cy="23958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211775" y="1069480"/>
            <a:ext cx="5474091" cy="26816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84108" y="1317114"/>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err="1"/>
              <a:t>lptr</a:t>
            </a:r>
            <a:endParaRPr lang="en-US" sz="2400" b="1" dirty="0"/>
          </a:p>
        </p:txBody>
      </p:sp>
      <p:sp>
        <p:nvSpPr>
          <p:cNvPr id="22" name="Rectangle 21"/>
          <p:cNvSpPr/>
          <p:nvPr/>
        </p:nvSpPr>
        <p:spPr>
          <a:xfrm>
            <a:off x="6837561" y="1317114"/>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err="1"/>
              <a:t>rptr</a:t>
            </a:r>
            <a:endParaRPr lang="en-US" sz="2400" b="1" dirty="0"/>
          </a:p>
        </p:txBody>
      </p:sp>
      <p:sp>
        <p:nvSpPr>
          <p:cNvPr id="23" name="TextBox 22"/>
          <p:cNvSpPr txBox="1"/>
          <p:nvPr/>
        </p:nvSpPr>
        <p:spPr>
          <a:xfrm>
            <a:off x="6146108" y="2495725"/>
            <a:ext cx="647934" cy="400110"/>
          </a:xfrm>
          <a:prstGeom prst="rect">
            <a:avLst/>
          </a:prstGeom>
          <a:noFill/>
        </p:spPr>
        <p:txBody>
          <a:bodyPr wrap="none" rtlCol="0">
            <a:spAutoFit/>
          </a:bodyPr>
          <a:lstStyle/>
          <a:p>
            <a:r>
              <a:rPr lang="en-IN" sz="2000" b="1" dirty="0"/>
              <a:t>Data</a:t>
            </a:r>
            <a:endParaRPr lang="en-US" sz="2000" b="1" dirty="0"/>
          </a:p>
        </p:txBody>
      </p:sp>
      <p:sp>
        <p:nvSpPr>
          <p:cNvPr id="24" name="TextBox 23"/>
          <p:cNvSpPr txBox="1"/>
          <p:nvPr/>
        </p:nvSpPr>
        <p:spPr>
          <a:xfrm>
            <a:off x="6762721" y="2495725"/>
            <a:ext cx="996873" cy="1323439"/>
          </a:xfrm>
          <a:prstGeom prst="rect">
            <a:avLst/>
          </a:prstGeom>
          <a:noFill/>
        </p:spPr>
        <p:txBody>
          <a:bodyPr wrap="square" rtlCol="0">
            <a:spAutoFit/>
          </a:bodyPr>
          <a:lstStyle/>
          <a:p>
            <a:pPr algn="ctr"/>
            <a:r>
              <a:rPr lang="en-IN" sz="2000" b="1" dirty="0"/>
              <a:t>Pointer to </a:t>
            </a:r>
            <a:br>
              <a:rPr lang="en-IN" sz="2000" b="1" dirty="0"/>
            </a:br>
            <a:r>
              <a:rPr lang="en-IN" sz="2000" b="1" dirty="0"/>
              <a:t>next node</a:t>
            </a:r>
            <a:endParaRPr lang="en-US" sz="2000" b="1" dirty="0"/>
          </a:p>
        </p:txBody>
      </p:sp>
      <p:cxnSp>
        <p:nvCxnSpPr>
          <p:cNvPr id="26" name="Straight Arrow Connector 25"/>
          <p:cNvCxnSpPr/>
          <p:nvPr/>
        </p:nvCxnSpPr>
        <p:spPr>
          <a:xfrm flipV="1">
            <a:off x="7234578" y="1869266"/>
            <a:ext cx="0" cy="700317"/>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27" name="Left Brace 26"/>
          <p:cNvSpPr/>
          <p:nvPr/>
        </p:nvSpPr>
        <p:spPr>
          <a:xfrm>
            <a:off x="4891820" y="1240080"/>
            <a:ext cx="457200" cy="1909465"/>
          </a:xfrm>
          <a:prstGeom prst="leftBrace">
            <a:avLst/>
          </a:prstGeom>
          <a:ln w="28575">
            <a:solidFill>
              <a:srgbClr val="B84742"/>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4364176" y="1851856"/>
            <a:ext cx="553998" cy="735138"/>
          </a:xfrm>
          <a:prstGeom prst="rect">
            <a:avLst/>
          </a:prstGeom>
          <a:noFill/>
        </p:spPr>
        <p:txBody>
          <a:bodyPr vert="vert270" wrap="none" rtlCol="0">
            <a:spAutoFit/>
          </a:bodyPr>
          <a:lstStyle/>
          <a:p>
            <a:r>
              <a:rPr lang="en-IN" sz="2400" b="1" dirty="0"/>
              <a:t>Node</a:t>
            </a:r>
            <a:endParaRPr lang="en-US" sz="2400" b="1" dirty="0"/>
          </a:p>
        </p:txBody>
      </p:sp>
      <p:cxnSp>
        <p:nvCxnSpPr>
          <p:cNvPr id="29" name="Straight Arrow Connector 28"/>
          <p:cNvCxnSpPr/>
          <p:nvPr/>
        </p:nvCxnSpPr>
        <p:spPr>
          <a:xfrm>
            <a:off x="7673562" y="1533013"/>
            <a:ext cx="490070"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30" name="TextBox 29"/>
          <p:cNvSpPr txBox="1"/>
          <p:nvPr/>
        </p:nvSpPr>
        <p:spPr>
          <a:xfrm>
            <a:off x="4287975" y="4076612"/>
            <a:ext cx="5397891" cy="2308324"/>
          </a:xfrm>
          <a:prstGeom prst="rect">
            <a:avLst/>
          </a:prstGeom>
          <a:noFill/>
        </p:spPr>
        <p:txBody>
          <a:bodyPr wrap="square" rtlCol="0">
            <a:spAutoFit/>
          </a:bodyPr>
          <a:lstStyle/>
          <a:p>
            <a:r>
              <a:rPr lang="en-US" sz="2400" b="1" dirty="0" err="1">
                <a:latin typeface="Consolas" pitchFamily="49" charset="0"/>
                <a:cs typeface="Consolas" pitchFamily="49" charset="0"/>
              </a:rPr>
              <a:t>struct</a:t>
            </a:r>
            <a:r>
              <a:rPr lang="en-US" sz="2400" b="1" dirty="0">
                <a:latin typeface="Consolas" pitchFamily="49" charset="0"/>
                <a:cs typeface="Consolas" pitchFamily="49" charset="0"/>
              </a:rPr>
              <a:t> node</a:t>
            </a:r>
          </a:p>
          <a:p>
            <a:r>
              <a:rPr lang="en-US" sz="2400" b="1" dirty="0">
                <a:latin typeface="Consolas" pitchFamily="49" charset="0"/>
                <a:cs typeface="Consolas" pitchFamily="49" charset="0"/>
              </a:rPr>
              <a:t>{</a:t>
            </a:r>
          </a:p>
          <a:p>
            <a:pPr indent="93663" defTabSz="982663"/>
            <a:r>
              <a:rPr lang="en-US" sz="2400" b="1" dirty="0">
                <a:latin typeface="Consolas" pitchFamily="49" charset="0"/>
                <a:cs typeface="Consolas" pitchFamily="49" charset="0"/>
              </a:rPr>
              <a:t>	   </a:t>
            </a:r>
            <a:r>
              <a:rPr lang="en-US" sz="2400" b="1" dirty="0" err="1">
                <a:latin typeface="Consolas" pitchFamily="49" charset="0"/>
                <a:cs typeface="Consolas" pitchFamily="49" charset="0"/>
              </a:rPr>
              <a:t>struct</a:t>
            </a:r>
            <a:r>
              <a:rPr lang="en-US" sz="2400" b="1" dirty="0">
                <a:latin typeface="Consolas" pitchFamily="49" charset="0"/>
                <a:cs typeface="Consolas" pitchFamily="49" charset="0"/>
              </a:rPr>
              <a:t> node *</a:t>
            </a:r>
            <a:r>
              <a:rPr lang="en-US" sz="2400" b="1" dirty="0" err="1">
                <a:latin typeface="Consolas" pitchFamily="49" charset="0"/>
                <a:cs typeface="Consolas" pitchFamily="49" charset="0"/>
              </a:rPr>
              <a:t>lptr</a:t>
            </a:r>
            <a:r>
              <a:rPr lang="en-US" sz="2400" b="1" dirty="0">
                <a:latin typeface="Consolas" pitchFamily="49" charset="0"/>
                <a:cs typeface="Consolas" pitchFamily="49" charset="0"/>
              </a:rPr>
              <a:t>;</a:t>
            </a:r>
          </a:p>
          <a:p>
            <a:r>
              <a:rPr lang="en-US" sz="2400" b="1" dirty="0">
                <a:latin typeface="Consolas" pitchFamily="49" charset="0"/>
                <a:cs typeface="Consolas" pitchFamily="49" charset="0"/>
              </a:rPr>
              <a:t>         </a:t>
            </a:r>
            <a:r>
              <a:rPr lang="en-US" sz="2400" b="1" dirty="0" err="1">
                <a:latin typeface="Consolas" pitchFamily="49" charset="0"/>
                <a:cs typeface="Consolas" pitchFamily="49" charset="0"/>
              </a:rPr>
              <a:t>int</a:t>
            </a:r>
            <a:r>
              <a:rPr lang="en-US" sz="2400" b="1" dirty="0">
                <a:latin typeface="Consolas" pitchFamily="49" charset="0"/>
                <a:cs typeface="Consolas" pitchFamily="49" charset="0"/>
              </a:rPr>
              <a:t> info;</a:t>
            </a:r>
          </a:p>
          <a:p>
            <a:r>
              <a:rPr lang="en-US" sz="2400" b="1" dirty="0">
                <a:latin typeface="Consolas" pitchFamily="49" charset="0"/>
                <a:cs typeface="Consolas" pitchFamily="49" charset="0"/>
              </a:rPr>
              <a:t>         </a:t>
            </a:r>
            <a:r>
              <a:rPr lang="en-US" sz="2400" b="1" dirty="0" err="1">
                <a:latin typeface="Consolas" pitchFamily="49" charset="0"/>
                <a:cs typeface="Consolas" pitchFamily="49" charset="0"/>
              </a:rPr>
              <a:t>struct</a:t>
            </a:r>
            <a:r>
              <a:rPr lang="en-US" sz="2400" b="1" dirty="0">
                <a:latin typeface="Consolas" pitchFamily="49" charset="0"/>
                <a:cs typeface="Consolas" pitchFamily="49" charset="0"/>
              </a:rPr>
              <a:t> node *link;</a:t>
            </a:r>
          </a:p>
          <a:p>
            <a:r>
              <a:rPr lang="en-US" sz="2400" b="1" dirty="0">
                <a:latin typeface="Consolas" pitchFamily="49" charset="0"/>
                <a:cs typeface="Consolas" pitchFamily="49" charset="0"/>
              </a:rPr>
              <a:t>};</a:t>
            </a:r>
          </a:p>
        </p:txBody>
      </p:sp>
      <p:sp>
        <p:nvSpPr>
          <p:cNvPr id="43" name="TextBox 42"/>
          <p:cNvSpPr txBox="1"/>
          <p:nvPr/>
        </p:nvSpPr>
        <p:spPr>
          <a:xfrm>
            <a:off x="983673" y="1979965"/>
            <a:ext cx="2799434" cy="630942"/>
          </a:xfrm>
          <a:prstGeom prst="rect">
            <a:avLst/>
          </a:prstGeom>
          <a:noFill/>
        </p:spPr>
        <p:txBody>
          <a:bodyPr wrap="square" rtlCol="0">
            <a:spAutoFit/>
          </a:bodyPr>
          <a:lstStyle/>
          <a:p>
            <a:pPr algn="ctr"/>
            <a:r>
              <a:rPr lang="en-IN" sz="3500" b="1" dirty="0"/>
              <a:t>Typical Node</a:t>
            </a:r>
          </a:p>
        </p:txBody>
      </p:sp>
      <p:sp>
        <p:nvSpPr>
          <p:cNvPr id="44" name="TextBox 43"/>
          <p:cNvSpPr txBox="1"/>
          <p:nvPr/>
        </p:nvSpPr>
        <p:spPr>
          <a:xfrm>
            <a:off x="346365" y="4541920"/>
            <a:ext cx="4074051" cy="1169551"/>
          </a:xfrm>
          <a:prstGeom prst="rect">
            <a:avLst/>
          </a:prstGeom>
          <a:noFill/>
        </p:spPr>
        <p:txBody>
          <a:bodyPr wrap="square" rtlCol="0">
            <a:spAutoFit/>
          </a:bodyPr>
          <a:lstStyle/>
          <a:p>
            <a:pPr algn="ctr"/>
            <a:r>
              <a:rPr lang="en-IN" sz="3500" b="1" dirty="0"/>
              <a:t>C Structure to represent a node</a:t>
            </a:r>
          </a:p>
        </p:txBody>
      </p:sp>
      <p:sp>
        <p:nvSpPr>
          <p:cNvPr id="3" name="TextBox 2"/>
          <p:cNvSpPr txBox="1"/>
          <p:nvPr/>
        </p:nvSpPr>
        <p:spPr>
          <a:xfrm>
            <a:off x="8107859" y="1317114"/>
            <a:ext cx="1633781" cy="1477328"/>
          </a:xfrm>
          <a:prstGeom prst="rect">
            <a:avLst/>
          </a:prstGeom>
          <a:noFill/>
        </p:spPr>
        <p:txBody>
          <a:bodyPr wrap="none" rtlCol="0">
            <a:spAutoFit/>
          </a:bodyPr>
          <a:lstStyle/>
          <a:p>
            <a:pPr algn="ctr"/>
            <a:r>
              <a:rPr lang="en-IN" b="1" dirty="0"/>
              <a:t>Accessing Part </a:t>
            </a:r>
          </a:p>
          <a:p>
            <a:pPr algn="ctr"/>
            <a:r>
              <a:rPr lang="en-IN" b="1" dirty="0"/>
              <a:t>of Node</a:t>
            </a:r>
          </a:p>
          <a:p>
            <a:pPr algn="ctr"/>
            <a:r>
              <a:rPr lang="en-US" b="1" dirty="0" err="1">
                <a:solidFill>
                  <a:srgbClr val="B84742"/>
                </a:solidFill>
              </a:rPr>
              <a:t>lptr</a:t>
            </a:r>
            <a:r>
              <a:rPr lang="en-US" b="1" dirty="0">
                <a:solidFill>
                  <a:srgbClr val="B84742"/>
                </a:solidFill>
              </a:rPr>
              <a:t>(Node)</a:t>
            </a:r>
            <a:endParaRPr lang="en-IN" b="1" dirty="0">
              <a:solidFill>
                <a:srgbClr val="B84742"/>
              </a:solidFill>
            </a:endParaRPr>
          </a:p>
          <a:p>
            <a:pPr algn="ctr"/>
            <a:r>
              <a:rPr lang="en-IN" b="1" dirty="0">
                <a:solidFill>
                  <a:srgbClr val="B84742"/>
                </a:solidFill>
              </a:rPr>
              <a:t>info(Node) </a:t>
            </a:r>
          </a:p>
          <a:p>
            <a:pPr algn="ctr"/>
            <a:r>
              <a:rPr lang="en-IN" b="1" dirty="0" err="1">
                <a:solidFill>
                  <a:srgbClr val="B84742"/>
                </a:solidFill>
              </a:rPr>
              <a:t>rptr</a:t>
            </a:r>
            <a:r>
              <a:rPr lang="en-IN" b="1" dirty="0">
                <a:solidFill>
                  <a:srgbClr val="B84742"/>
                </a:solidFill>
              </a:rPr>
              <a:t>(Node)</a:t>
            </a:r>
            <a:endParaRPr lang="en-US" b="1" dirty="0">
              <a:solidFill>
                <a:srgbClr val="B84742"/>
              </a:solidFill>
            </a:endParaRPr>
          </a:p>
        </p:txBody>
      </p:sp>
      <p:sp>
        <p:nvSpPr>
          <p:cNvPr id="31" name="Rectangle 30"/>
          <p:cNvSpPr/>
          <p:nvPr/>
        </p:nvSpPr>
        <p:spPr>
          <a:xfrm>
            <a:off x="6158291" y="1317114"/>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info</a:t>
            </a:r>
            <a:endParaRPr lang="en-US" sz="2400" b="1" dirty="0"/>
          </a:p>
        </p:txBody>
      </p:sp>
      <p:cxnSp>
        <p:nvCxnSpPr>
          <p:cNvPr id="32" name="Straight Arrow Connector 31"/>
          <p:cNvCxnSpPr/>
          <p:nvPr/>
        </p:nvCxnSpPr>
        <p:spPr>
          <a:xfrm flipV="1">
            <a:off x="5765108" y="1869266"/>
            <a:ext cx="0" cy="700317"/>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p:nvPr/>
        </p:nvCxnSpPr>
        <p:spPr>
          <a:xfrm flipV="1">
            <a:off x="6475602" y="1850514"/>
            <a:ext cx="0" cy="700317"/>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34" name="TextBox 33"/>
          <p:cNvSpPr txBox="1"/>
          <p:nvPr/>
        </p:nvSpPr>
        <p:spPr>
          <a:xfrm>
            <a:off x="5102100" y="2451035"/>
            <a:ext cx="1180878" cy="1323439"/>
          </a:xfrm>
          <a:prstGeom prst="rect">
            <a:avLst/>
          </a:prstGeom>
          <a:noFill/>
        </p:spPr>
        <p:txBody>
          <a:bodyPr wrap="square" rtlCol="0">
            <a:spAutoFit/>
          </a:bodyPr>
          <a:lstStyle/>
          <a:p>
            <a:pPr algn="ctr"/>
            <a:r>
              <a:rPr lang="en-IN" sz="2000" b="1" dirty="0"/>
              <a:t>Pointer to </a:t>
            </a:r>
            <a:br>
              <a:rPr lang="en-IN" sz="2000" b="1" dirty="0"/>
            </a:br>
            <a:r>
              <a:rPr lang="en-IN" sz="2000" b="1" dirty="0"/>
              <a:t>previous node</a:t>
            </a:r>
            <a:endParaRPr lang="en-US" sz="2000" b="1" dirty="0"/>
          </a:p>
        </p:txBody>
      </p:sp>
    </p:spTree>
    <p:extLst>
      <p:ext uri="{BB962C8B-B14F-4D97-AF65-F5344CB8AC3E}">
        <p14:creationId xmlns:p14="http://schemas.microsoft.com/office/powerpoint/2010/main" val="77664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xEl>
                                              <p:pRg st="2" end="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p:bldP spid="24" grpId="0"/>
      <p:bldP spid="27" grpId="0" animBg="1"/>
      <p:bldP spid="28" grpId="0"/>
      <p:bldP spid="43" grpId="0"/>
      <p:bldP spid="44" grpId="0"/>
      <p:bldP spid="3" grpId="0"/>
      <p:bldP spid="31"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Basic operations on Singly Linked List</a:t>
            </a:r>
            <a:endParaRPr lang="en-IN" dirty="0"/>
          </a:p>
        </p:txBody>
      </p:sp>
      <p:sp>
        <p:nvSpPr>
          <p:cNvPr id="9" name="Content Placeholder 8"/>
          <p:cNvSpPr>
            <a:spLocks noGrp="1"/>
          </p:cNvSpPr>
          <p:nvPr>
            <p:ph idx="1"/>
          </p:nvPr>
        </p:nvSpPr>
        <p:spPr>
          <a:xfrm>
            <a:off x="170283" y="872334"/>
            <a:ext cx="11929641" cy="5590565"/>
          </a:xfrm>
        </p:spPr>
        <p:txBody>
          <a:bodyPr/>
          <a:lstStyle/>
          <a:p>
            <a:r>
              <a:rPr lang="en-US" dirty="0"/>
              <a:t>Insert a node at a beginning</a:t>
            </a:r>
          </a:p>
          <a:p>
            <a:r>
              <a:rPr lang="en-US" dirty="0"/>
              <a:t>Insert a node at the end</a:t>
            </a:r>
          </a:p>
          <a:p>
            <a:r>
              <a:rPr lang="en-US" dirty="0"/>
              <a:t>Delete the first node</a:t>
            </a:r>
          </a:p>
          <a:p>
            <a:r>
              <a:rPr lang="en-US" dirty="0"/>
              <a:t>Delete the last node</a:t>
            </a:r>
          </a:p>
          <a:p>
            <a:r>
              <a:rPr lang="en-US" dirty="0"/>
              <a:t>Traverse/print the list</a:t>
            </a:r>
          </a:p>
          <a:p>
            <a:endParaRPr lang="en-US" dirty="0"/>
          </a:p>
        </p:txBody>
      </p:sp>
    </p:spTree>
    <p:extLst>
      <p:ext uri="{BB962C8B-B14F-4D97-AF65-F5344CB8AC3E}">
        <p14:creationId xmlns:p14="http://schemas.microsoft.com/office/powerpoint/2010/main" val="24162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Insert a node at a beginning</a:t>
            </a:r>
            <a:endParaRPr lang="en-IN" dirty="0"/>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latin typeface="Arial Narrow" panose="020B0606020202030204" pitchFamily="34" charset="0"/>
              </a:rPr>
              <a:t>void </a:t>
            </a:r>
            <a:r>
              <a:rPr lang="en-IN" dirty="0" err="1">
                <a:latin typeface="Arial Narrow" panose="020B0606020202030204" pitchFamily="34" charset="0"/>
              </a:rPr>
              <a:t>insertAtBeginning</a:t>
            </a:r>
            <a:r>
              <a:rPr lang="en-IN" dirty="0">
                <a:latin typeface="Arial Narrow" panose="020B0606020202030204" pitchFamily="34" charset="0"/>
              </a:rPr>
              <a:t>(</a:t>
            </a:r>
            <a:r>
              <a:rPr lang="en-IN" dirty="0" err="1">
                <a:latin typeface="Arial Narrow" panose="020B0606020202030204" pitchFamily="34" charset="0"/>
              </a:rPr>
              <a:t>struct</a:t>
            </a:r>
            <a:r>
              <a:rPr lang="en-IN" dirty="0">
                <a:latin typeface="Arial Narrow" panose="020B0606020202030204" pitchFamily="34" charset="0"/>
              </a:rPr>
              <a:t> node** FISRT, </a:t>
            </a:r>
            <a:r>
              <a:rPr lang="en-IN" dirty="0" err="1">
                <a:latin typeface="Arial Narrow" panose="020B0606020202030204" pitchFamily="34" charset="0"/>
              </a:rPr>
              <a:t>int</a:t>
            </a:r>
            <a:r>
              <a:rPr lang="en-IN" dirty="0">
                <a:latin typeface="Arial Narrow" panose="020B0606020202030204" pitchFamily="34" charset="0"/>
              </a:rPr>
              <a:t> </a:t>
            </a:r>
            <a:r>
              <a:rPr lang="en-IN" dirty="0" err="1">
                <a:latin typeface="Arial Narrow" panose="020B0606020202030204" pitchFamily="34" charset="0"/>
              </a:rPr>
              <a:t>new_data</a:t>
            </a:r>
            <a:r>
              <a:rPr lang="en-IN" dirty="0">
                <a:latin typeface="Arial Narrow" panose="020B0606020202030204" pitchFamily="34" charset="0"/>
              </a:rPr>
              <a:t>) </a:t>
            </a:r>
          </a:p>
          <a:p>
            <a:pPr marL="0" indent="0">
              <a:buNone/>
            </a:pPr>
            <a:r>
              <a:rPr lang="en-IN" dirty="0">
                <a:latin typeface="Arial Narrow" panose="020B0606020202030204" pitchFamily="34" charset="0"/>
              </a:rPr>
              <a:t>{</a:t>
            </a:r>
          </a:p>
          <a:p>
            <a:pPr marL="0" indent="0">
              <a:buNone/>
            </a:pPr>
            <a:r>
              <a:rPr lang="en-IN" dirty="0">
                <a:latin typeface="Arial Narrow" panose="020B0606020202030204" pitchFamily="34" charset="0"/>
              </a:rPr>
              <a:t>    </a:t>
            </a:r>
            <a:r>
              <a:rPr lang="en-IN" dirty="0" err="1">
                <a:latin typeface="Arial Narrow" panose="020B0606020202030204" pitchFamily="34" charset="0"/>
              </a:rPr>
              <a:t>struct</a:t>
            </a:r>
            <a:r>
              <a:rPr lang="en-IN" dirty="0">
                <a:latin typeface="Arial Narrow" panose="020B0606020202030204" pitchFamily="34" charset="0"/>
              </a:rPr>
              <a:t> node* NEW = (</a:t>
            </a:r>
            <a:r>
              <a:rPr lang="en-IN" dirty="0" err="1">
                <a:latin typeface="Arial Narrow" panose="020B0606020202030204" pitchFamily="34" charset="0"/>
              </a:rPr>
              <a:t>struct</a:t>
            </a:r>
            <a:r>
              <a:rPr lang="en-IN" dirty="0">
                <a:latin typeface="Arial Narrow" panose="020B0606020202030204" pitchFamily="34" charset="0"/>
              </a:rPr>
              <a:t> Node*)</a:t>
            </a:r>
            <a:r>
              <a:rPr lang="en-IN" dirty="0" err="1">
                <a:latin typeface="Arial Narrow" panose="020B0606020202030204" pitchFamily="34" charset="0"/>
              </a:rPr>
              <a:t>malloc</a:t>
            </a:r>
            <a:r>
              <a:rPr lang="en-IN" dirty="0">
                <a:latin typeface="Arial Narrow" panose="020B0606020202030204" pitchFamily="34" charset="0"/>
              </a:rPr>
              <a:t>(</a:t>
            </a:r>
            <a:r>
              <a:rPr lang="en-IN" dirty="0" err="1">
                <a:latin typeface="Arial Narrow" panose="020B0606020202030204" pitchFamily="34" charset="0"/>
              </a:rPr>
              <a:t>sizeof</a:t>
            </a:r>
            <a:r>
              <a:rPr lang="en-IN" dirty="0">
                <a:latin typeface="Arial Narrow" panose="020B0606020202030204" pitchFamily="34" charset="0"/>
              </a:rPr>
              <a:t>(</a:t>
            </a:r>
            <a:r>
              <a:rPr lang="en-IN" dirty="0" err="1">
                <a:latin typeface="Arial Narrow" panose="020B0606020202030204" pitchFamily="34" charset="0"/>
              </a:rPr>
              <a:t>struct</a:t>
            </a:r>
            <a:r>
              <a:rPr lang="en-IN" dirty="0">
                <a:latin typeface="Arial Narrow" panose="020B0606020202030204" pitchFamily="34" charset="0"/>
              </a:rPr>
              <a:t> node));</a:t>
            </a:r>
          </a:p>
          <a:p>
            <a:pPr marL="0" indent="0">
              <a:buNone/>
            </a:pPr>
            <a:r>
              <a:rPr lang="en-IN" dirty="0">
                <a:latin typeface="Arial Narrow" panose="020B0606020202030204" pitchFamily="34" charset="0"/>
              </a:rPr>
              <a:t>    NEW-&gt;info = </a:t>
            </a:r>
            <a:r>
              <a:rPr lang="en-IN" dirty="0" err="1">
                <a:latin typeface="Arial Narrow" panose="020B0606020202030204" pitchFamily="34" charset="0"/>
              </a:rPr>
              <a:t>new_data</a:t>
            </a:r>
            <a:r>
              <a:rPr lang="en-IN" dirty="0">
                <a:latin typeface="Arial Narrow" panose="020B0606020202030204" pitchFamily="34" charset="0"/>
              </a:rPr>
              <a:t>;</a:t>
            </a:r>
          </a:p>
          <a:p>
            <a:pPr marL="0" indent="0">
              <a:buNone/>
            </a:pPr>
            <a:r>
              <a:rPr lang="en-IN" dirty="0">
                <a:latin typeface="Arial Narrow" panose="020B0606020202030204" pitchFamily="34" charset="0"/>
              </a:rPr>
              <a:t>    NEW-&gt;link = *FIRST;</a:t>
            </a:r>
          </a:p>
          <a:p>
            <a:pPr marL="0" indent="0">
              <a:buNone/>
            </a:pPr>
            <a:r>
              <a:rPr lang="en-IN" dirty="0">
                <a:latin typeface="Arial Narrow" panose="020B0606020202030204" pitchFamily="34" charset="0"/>
              </a:rPr>
              <a:t>    *FIRST = NEW;</a:t>
            </a:r>
          </a:p>
          <a:p>
            <a:pPr marL="0" indent="0">
              <a:buNone/>
            </a:pPr>
            <a:r>
              <a:rPr lang="en-IN" dirty="0">
                <a:latin typeface="Arial Narrow" panose="020B0606020202030204" pitchFamily="34" charset="0"/>
              </a:rPr>
              <a:t>}</a:t>
            </a:r>
          </a:p>
        </p:txBody>
      </p:sp>
      <p:grpSp>
        <p:nvGrpSpPr>
          <p:cNvPr id="4" name="Group 3"/>
          <p:cNvGrpSpPr/>
          <p:nvPr/>
        </p:nvGrpSpPr>
        <p:grpSpPr>
          <a:xfrm>
            <a:off x="3085519" y="1381023"/>
            <a:ext cx="1532242" cy="533400"/>
            <a:chOff x="951919" y="5486400"/>
            <a:chExt cx="1532242" cy="533400"/>
          </a:xfrm>
        </p:grpSpPr>
        <p:sp>
          <p:nvSpPr>
            <p:cNvPr id="5" name="Rectangle 4"/>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10</a:t>
              </a:r>
              <a:endParaRPr lang="en-US" sz="2400" b="1" dirty="0"/>
            </a:p>
          </p:txBody>
        </p:sp>
        <p:sp>
          <p:nvSpPr>
            <p:cNvPr id="6" name="Rectangle 5"/>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7" name="Group 6"/>
          <p:cNvGrpSpPr/>
          <p:nvPr/>
        </p:nvGrpSpPr>
        <p:grpSpPr>
          <a:xfrm>
            <a:off x="5020958" y="1383268"/>
            <a:ext cx="1532242" cy="533400"/>
            <a:chOff x="951919" y="5486400"/>
            <a:chExt cx="1532242" cy="533400"/>
          </a:xfrm>
        </p:grpSpPr>
        <p:sp>
          <p:nvSpPr>
            <p:cNvPr id="8" name="Rectangle 7"/>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50</a:t>
              </a:r>
              <a:endParaRPr lang="en-US" sz="2400" b="1" dirty="0"/>
            </a:p>
          </p:txBody>
        </p:sp>
        <p:sp>
          <p:nvSpPr>
            <p:cNvPr id="9" name="Rectangle 8"/>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10" name="Group 9"/>
          <p:cNvGrpSpPr/>
          <p:nvPr/>
        </p:nvGrpSpPr>
        <p:grpSpPr>
          <a:xfrm>
            <a:off x="6925958" y="1383268"/>
            <a:ext cx="1532242" cy="533400"/>
            <a:chOff x="951919" y="5486400"/>
            <a:chExt cx="1532242" cy="533400"/>
          </a:xfrm>
        </p:grpSpPr>
        <p:sp>
          <p:nvSpPr>
            <p:cNvPr id="11" name="Rectangle 10"/>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35</a:t>
              </a:r>
              <a:endParaRPr lang="en-US" sz="2400" b="1" dirty="0"/>
            </a:p>
          </p:txBody>
        </p:sp>
        <p:sp>
          <p:nvSpPr>
            <p:cNvPr id="12" name="Rectangle 11"/>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13" name="Group 12"/>
          <p:cNvGrpSpPr/>
          <p:nvPr/>
        </p:nvGrpSpPr>
        <p:grpSpPr>
          <a:xfrm>
            <a:off x="8830958" y="1383268"/>
            <a:ext cx="1532242" cy="533400"/>
            <a:chOff x="951919" y="5486400"/>
            <a:chExt cx="1532242" cy="533400"/>
          </a:xfrm>
        </p:grpSpPr>
        <p:sp>
          <p:nvSpPr>
            <p:cNvPr id="14" name="Rectangle 13"/>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20</a:t>
              </a:r>
              <a:endParaRPr lang="en-US" sz="2400" b="1" dirty="0"/>
            </a:p>
          </p:txBody>
        </p:sp>
        <p:sp>
          <p:nvSpPr>
            <p:cNvPr id="15" name="Rectangle 14"/>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cxnSp>
        <p:nvCxnSpPr>
          <p:cNvPr id="16" name="Straight Arrow Connector 15"/>
          <p:cNvCxnSpPr>
            <a:stCxn id="6" idx="3"/>
            <a:endCxn id="8" idx="1"/>
          </p:cNvCxnSpPr>
          <p:nvPr/>
        </p:nvCxnSpPr>
        <p:spPr>
          <a:xfrm>
            <a:off x="4617761" y="1647723"/>
            <a:ext cx="403197" cy="2245"/>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stCxn id="9" idx="3"/>
            <a:endCxn id="11" idx="1"/>
          </p:cNvCxnSpPr>
          <p:nvPr/>
        </p:nvCxnSpPr>
        <p:spPr>
          <a:xfrm>
            <a:off x="6553200" y="1649968"/>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stCxn id="12" idx="3"/>
            <a:endCxn id="14" idx="1"/>
          </p:cNvCxnSpPr>
          <p:nvPr/>
        </p:nvCxnSpPr>
        <p:spPr>
          <a:xfrm>
            <a:off x="8458200" y="1649968"/>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p:nvPr/>
        </p:nvCxnSpPr>
        <p:spPr>
          <a:xfrm flipH="1">
            <a:off x="9592958" y="1383268"/>
            <a:ext cx="770242" cy="533400"/>
          </a:xfrm>
          <a:prstGeom prst="line">
            <a:avLst/>
          </a:prstGeom>
          <a:ln w="28575">
            <a:solidFill>
              <a:srgbClr val="B84742"/>
            </a:solidFill>
          </a:ln>
        </p:spPr>
        <p:style>
          <a:lnRef idx="2">
            <a:schemeClr val="accent2"/>
          </a:lnRef>
          <a:fillRef idx="0">
            <a:schemeClr val="accent2"/>
          </a:fillRef>
          <a:effectRef idx="1">
            <a:schemeClr val="accent2"/>
          </a:effectRef>
          <a:fontRef idx="minor">
            <a:schemeClr val="tx1"/>
          </a:fontRef>
        </p:style>
      </p:cxnSp>
      <p:grpSp>
        <p:nvGrpSpPr>
          <p:cNvPr id="20" name="Group 19"/>
          <p:cNvGrpSpPr/>
          <p:nvPr/>
        </p:nvGrpSpPr>
        <p:grpSpPr>
          <a:xfrm>
            <a:off x="3169241" y="1914423"/>
            <a:ext cx="734496" cy="720492"/>
            <a:chOff x="3169241" y="1914423"/>
            <a:chExt cx="734496" cy="720492"/>
          </a:xfrm>
        </p:grpSpPr>
        <p:sp>
          <p:nvSpPr>
            <p:cNvPr id="21" name="TextBox 20"/>
            <p:cNvSpPr txBox="1"/>
            <p:nvPr/>
          </p:nvSpPr>
          <p:spPr>
            <a:xfrm>
              <a:off x="3169241" y="2265583"/>
              <a:ext cx="734496" cy="369332"/>
            </a:xfrm>
            <a:prstGeom prst="rect">
              <a:avLst/>
            </a:prstGeom>
            <a:noFill/>
          </p:spPr>
          <p:txBody>
            <a:bodyPr wrap="none" rtlCol="0">
              <a:spAutoFit/>
            </a:bodyPr>
            <a:lstStyle/>
            <a:p>
              <a:r>
                <a:rPr lang="en-IN" b="1" dirty="0">
                  <a:solidFill>
                    <a:srgbClr val="C00000"/>
                  </a:solidFill>
                </a:rPr>
                <a:t>FIRST</a:t>
              </a:r>
              <a:endParaRPr lang="en-US" b="1" dirty="0">
                <a:solidFill>
                  <a:srgbClr val="C00000"/>
                </a:solidFill>
              </a:endParaRPr>
            </a:p>
          </p:txBody>
        </p:sp>
        <p:cxnSp>
          <p:nvCxnSpPr>
            <p:cNvPr id="22" name="Straight Arrow Connector 21"/>
            <p:cNvCxnSpPr>
              <a:endCxn id="5" idx="2"/>
            </p:cNvCxnSpPr>
            <p:nvPr/>
          </p:nvCxnSpPr>
          <p:spPr>
            <a:xfrm flipV="1">
              <a:off x="3466519" y="1914423"/>
              <a:ext cx="0" cy="307045"/>
            </a:xfrm>
            <a:prstGeom prst="straightConnector1">
              <a:avLst/>
            </a:prstGeom>
            <a:ln w="28575">
              <a:solidFill>
                <a:srgbClr val="B84742"/>
              </a:solidFill>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1164035" y="1381023"/>
            <a:ext cx="1532242" cy="533400"/>
            <a:chOff x="951919" y="5486400"/>
            <a:chExt cx="1532242" cy="533400"/>
          </a:xfrm>
        </p:grpSpPr>
        <p:sp>
          <p:nvSpPr>
            <p:cNvPr id="24" name="Rectangle 23"/>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5" name="Rectangle 24"/>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sp>
        <p:nvSpPr>
          <p:cNvPr id="26" name="TextBox 25"/>
          <p:cNvSpPr txBox="1"/>
          <p:nvPr/>
        </p:nvSpPr>
        <p:spPr>
          <a:xfrm>
            <a:off x="1666404" y="1954102"/>
            <a:ext cx="612668" cy="369332"/>
          </a:xfrm>
          <a:prstGeom prst="rect">
            <a:avLst/>
          </a:prstGeom>
          <a:noFill/>
        </p:spPr>
        <p:txBody>
          <a:bodyPr wrap="none" rtlCol="0">
            <a:spAutoFit/>
          </a:bodyPr>
          <a:lstStyle/>
          <a:p>
            <a:r>
              <a:rPr lang="en-IN" b="1" dirty="0">
                <a:solidFill>
                  <a:srgbClr val="C00000"/>
                </a:solidFill>
              </a:rPr>
              <a:t>NEW</a:t>
            </a:r>
            <a:endParaRPr lang="en-US" b="1" dirty="0">
              <a:solidFill>
                <a:srgbClr val="C00000"/>
              </a:solidFill>
            </a:endParaRPr>
          </a:p>
        </p:txBody>
      </p:sp>
      <p:cxnSp>
        <p:nvCxnSpPr>
          <p:cNvPr id="27" name="Straight Arrow Connector 26"/>
          <p:cNvCxnSpPr>
            <a:stCxn id="25" idx="3"/>
            <a:endCxn id="5" idx="1"/>
          </p:cNvCxnSpPr>
          <p:nvPr/>
        </p:nvCxnSpPr>
        <p:spPr>
          <a:xfrm>
            <a:off x="2696277" y="1647723"/>
            <a:ext cx="389242"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1213790" y="1318786"/>
            <a:ext cx="704039" cy="707886"/>
          </a:xfrm>
          <a:prstGeom prst="rect">
            <a:avLst/>
          </a:prstGeom>
          <a:noFill/>
        </p:spPr>
        <p:txBody>
          <a:bodyPr wrap="none" rtlCol="0">
            <a:spAutoFit/>
          </a:bodyPr>
          <a:lstStyle/>
          <a:p>
            <a:r>
              <a:rPr lang="en-IN" sz="4000" b="1" dirty="0">
                <a:solidFill>
                  <a:schemeClr val="bg1"/>
                </a:solidFill>
              </a:rPr>
              <a:t>50</a:t>
            </a:r>
            <a:endParaRPr lang="en-US" sz="4000" b="1" dirty="0">
              <a:solidFill>
                <a:schemeClr val="bg1"/>
              </a:solidFill>
            </a:endParaRPr>
          </a:p>
        </p:txBody>
      </p:sp>
      <p:sp>
        <p:nvSpPr>
          <p:cNvPr id="30" name="TextBox 29"/>
          <p:cNvSpPr txBox="1"/>
          <p:nvPr/>
        </p:nvSpPr>
        <p:spPr>
          <a:xfrm>
            <a:off x="8178800" y="2194098"/>
            <a:ext cx="3716868" cy="1477328"/>
          </a:xfrm>
          <a:prstGeom prst="rect">
            <a:avLst/>
          </a:prstGeom>
          <a:solidFill>
            <a:schemeClr val="accent1">
              <a:lumMod val="20000"/>
              <a:lumOff val="80000"/>
            </a:schemeClr>
          </a:solidFill>
          <a:ln w="28575">
            <a:solidFill>
              <a:schemeClr val="tx1">
                <a:lumMod val="75000"/>
                <a:lumOff val="25000"/>
              </a:schemeClr>
            </a:solidFill>
          </a:ln>
        </p:spPr>
        <p:txBody>
          <a:bodyPr wrap="square" rtlCol="0">
            <a:spAutoFit/>
          </a:bodyPr>
          <a:lstStyle/>
          <a:p>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a:t>
            </a:r>
          </a:p>
          <a:p>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int</a:t>
            </a:r>
            <a:r>
              <a:rPr lang="en-US" b="1" dirty="0">
                <a:latin typeface="Arial Narrow" panose="020B0606020202030204" pitchFamily="34" charset="0"/>
                <a:cs typeface="Consolas" pitchFamily="49" charset="0"/>
              </a:rPr>
              <a:t> info;</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 *link;</a:t>
            </a:r>
          </a:p>
          <a:p>
            <a:r>
              <a:rPr lang="en-US" b="1" dirty="0">
                <a:latin typeface="Arial Narrow" panose="020B0606020202030204" pitchFamily="34" charset="0"/>
                <a:cs typeface="Consolas" pitchFamily="49" charset="0"/>
              </a:rPr>
              <a:t>};</a:t>
            </a:r>
          </a:p>
        </p:txBody>
      </p:sp>
    </p:spTree>
    <p:extLst>
      <p:ext uri="{BB962C8B-B14F-4D97-AF65-F5344CB8AC3E}">
        <p14:creationId xmlns:p14="http://schemas.microsoft.com/office/powerpoint/2010/main" val="17778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35" presetClass="path" presetSubtype="0" accel="50000" decel="50000" fill="hold" nodeType="clickEffect">
                                  <p:stCondLst>
                                    <p:cond delay="0"/>
                                  </p:stCondLst>
                                  <p:childTnLst>
                                    <p:animMotion origin="layout" path="M -3.95833E-6 -2.96296E-6 L -0.15325 -2.96296E-6 " pathEditMode="relative" rAng="0" ptsTypes="AA">
                                      <p:cBhvr>
                                        <p:cTn id="65" dur="2000" fill="hold"/>
                                        <p:tgtEl>
                                          <p:spTgt spid="20"/>
                                        </p:tgtEl>
                                        <p:attrNameLst>
                                          <p:attrName>ppt_x</p:attrName>
                                          <p:attrName>ppt_y</p:attrName>
                                        </p:attrNameLst>
                                      </p:cBhvr>
                                      <p:rCtr x="-76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a node at the end</a:t>
            </a:r>
          </a:p>
        </p:txBody>
      </p:sp>
      <p:grpSp>
        <p:nvGrpSpPr>
          <p:cNvPr id="4" name="Group 3"/>
          <p:cNvGrpSpPr/>
          <p:nvPr/>
        </p:nvGrpSpPr>
        <p:grpSpPr>
          <a:xfrm>
            <a:off x="4478591" y="5360777"/>
            <a:ext cx="1009253" cy="533400"/>
            <a:chOff x="951919" y="5486400"/>
            <a:chExt cx="920012" cy="533400"/>
          </a:xfrm>
        </p:grpSpPr>
        <p:sp>
          <p:nvSpPr>
            <p:cNvPr id="5" name="Rectangle 4"/>
            <p:cNvSpPr/>
            <p:nvPr/>
          </p:nvSpPr>
          <p:spPr>
            <a:xfrm>
              <a:off x="951919" y="54864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10</a:t>
              </a:r>
              <a:endParaRPr lang="en-US" sz="2400" b="1" dirty="0"/>
            </a:p>
          </p:txBody>
        </p:sp>
        <p:sp>
          <p:nvSpPr>
            <p:cNvPr id="6" name="Rectangle 5"/>
            <p:cNvSpPr/>
            <p:nvPr/>
          </p:nvSpPr>
          <p:spPr>
            <a:xfrm>
              <a:off x="1490931" y="5486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21" name="Group 20"/>
          <p:cNvGrpSpPr/>
          <p:nvPr/>
        </p:nvGrpSpPr>
        <p:grpSpPr>
          <a:xfrm>
            <a:off x="5700421" y="5360777"/>
            <a:ext cx="1009253" cy="533400"/>
            <a:chOff x="951919" y="5486400"/>
            <a:chExt cx="920012" cy="533400"/>
          </a:xfrm>
        </p:grpSpPr>
        <p:sp>
          <p:nvSpPr>
            <p:cNvPr id="22" name="Rectangle 21"/>
            <p:cNvSpPr/>
            <p:nvPr/>
          </p:nvSpPr>
          <p:spPr>
            <a:xfrm>
              <a:off x="951919" y="54864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50</a:t>
              </a:r>
              <a:endParaRPr lang="en-US" sz="2400" b="1" dirty="0"/>
            </a:p>
          </p:txBody>
        </p:sp>
        <p:sp>
          <p:nvSpPr>
            <p:cNvPr id="23" name="Rectangle 22"/>
            <p:cNvSpPr/>
            <p:nvPr/>
          </p:nvSpPr>
          <p:spPr>
            <a:xfrm>
              <a:off x="1490931" y="5486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24" name="Group 23"/>
          <p:cNvGrpSpPr/>
          <p:nvPr/>
        </p:nvGrpSpPr>
        <p:grpSpPr>
          <a:xfrm>
            <a:off x="6919621" y="5360777"/>
            <a:ext cx="1009253" cy="533400"/>
            <a:chOff x="951919" y="5486400"/>
            <a:chExt cx="920012" cy="533400"/>
          </a:xfrm>
        </p:grpSpPr>
        <p:sp>
          <p:nvSpPr>
            <p:cNvPr id="25" name="Rectangle 24"/>
            <p:cNvSpPr/>
            <p:nvPr/>
          </p:nvSpPr>
          <p:spPr>
            <a:xfrm>
              <a:off x="951919" y="54864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a:t>
              </a:r>
              <a:endParaRPr lang="en-US" sz="2400" b="1" dirty="0"/>
            </a:p>
          </p:txBody>
        </p:sp>
        <p:sp>
          <p:nvSpPr>
            <p:cNvPr id="26" name="Rectangle 25"/>
            <p:cNvSpPr/>
            <p:nvPr/>
          </p:nvSpPr>
          <p:spPr>
            <a:xfrm>
              <a:off x="1490931" y="5486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27" name="Group 26"/>
          <p:cNvGrpSpPr/>
          <p:nvPr/>
        </p:nvGrpSpPr>
        <p:grpSpPr>
          <a:xfrm>
            <a:off x="8138821" y="5360777"/>
            <a:ext cx="1009253" cy="533400"/>
            <a:chOff x="951919" y="5486400"/>
            <a:chExt cx="920012" cy="533400"/>
          </a:xfrm>
        </p:grpSpPr>
        <p:sp>
          <p:nvSpPr>
            <p:cNvPr id="28" name="Rectangle 27"/>
            <p:cNvSpPr/>
            <p:nvPr/>
          </p:nvSpPr>
          <p:spPr>
            <a:xfrm>
              <a:off x="951919" y="54864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8</a:t>
              </a:r>
              <a:endParaRPr lang="en-US" sz="2400" b="1" dirty="0"/>
            </a:p>
          </p:txBody>
        </p:sp>
        <p:sp>
          <p:nvSpPr>
            <p:cNvPr id="29" name="Rectangle 28"/>
            <p:cNvSpPr/>
            <p:nvPr/>
          </p:nvSpPr>
          <p:spPr>
            <a:xfrm>
              <a:off x="1490931" y="5486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30" name="Group 29"/>
          <p:cNvGrpSpPr/>
          <p:nvPr/>
        </p:nvGrpSpPr>
        <p:grpSpPr>
          <a:xfrm>
            <a:off x="9358021" y="5360777"/>
            <a:ext cx="1009253" cy="533400"/>
            <a:chOff x="951919" y="5486400"/>
            <a:chExt cx="920012" cy="533400"/>
          </a:xfrm>
        </p:grpSpPr>
        <p:sp>
          <p:nvSpPr>
            <p:cNvPr id="31" name="Rectangle 30"/>
            <p:cNvSpPr/>
            <p:nvPr/>
          </p:nvSpPr>
          <p:spPr>
            <a:xfrm>
              <a:off x="951919" y="54864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35</a:t>
              </a:r>
              <a:endParaRPr lang="en-US" sz="2400" b="1" dirty="0"/>
            </a:p>
          </p:txBody>
        </p:sp>
        <p:sp>
          <p:nvSpPr>
            <p:cNvPr id="32" name="Rectangle 31"/>
            <p:cNvSpPr/>
            <p:nvPr/>
          </p:nvSpPr>
          <p:spPr>
            <a:xfrm>
              <a:off x="1490931" y="5486400"/>
              <a:ext cx="381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grpSp>
        <p:nvGrpSpPr>
          <p:cNvPr id="17" name="Group 16"/>
          <p:cNvGrpSpPr/>
          <p:nvPr/>
        </p:nvGrpSpPr>
        <p:grpSpPr>
          <a:xfrm>
            <a:off x="10763890" y="5335377"/>
            <a:ext cx="1148612" cy="533400"/>
            <a:chOff x="7690588" y="3352179"/>
            <a:chExt cx="1148612" cy="533400"/>
          </a:xfrm>
        </p:grpSpPr>
        <p:sp>
          <p:nvSpPr>
            <p:cNvPr id="37" name="Rectangle 36"/>
            <p:cNvSpPr/>
            <p:nvPr/>
          </p:nvSpPr>
          <p:spPr>
            <a:xfrm>
              <a:off x="7690588" y="3352179"/>
              <a:ext cx="621758"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38" name="Rectangle 37"/>
            <p:cNvSpPr/>
            <p:nvPr/>
          </p:nvSpPr>
          <p:spPr>
            <a:xfrm>
              <a:off x="8318887" y="3352179"/>
              <a:ext cx="520313"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cxnSp>
        <p:nvCxnSpPr>
          <p:cNvPr id="40" name="Straight Arrow Connector 39"/>
          <p:cNvCxnSpPr>
            <a:stCxn id="6" idx="3"/>
            <a:endCxn id="22" idx="1"/>
          </p:cNvCxnSpPr>
          <p:nvPr/>
        </p:nvCxnSpPr>
        <p:spPr>
          <a:xfrm>
            <a:off x="5487844" y="5627477"/>
            <a:ext cx="30181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a:stCxn id="23" idx="3"/>
            <a:endCxn id="25" idx="1"/>
          </p:cNvCxnSpPr>
          <p:nvPr/>
        </p:nvCxnSpPr>
        <p:spPr>
          <a:xfrm>
            <a:off x="6709674" y="5627477"/>
            <a:ext cx="29918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a:stCxn id="26" idx="3"/>
            <a:endCxn id="28" idx="1"/>
          </p:cNvCxnSpPr>
          <p:nvPr/>
        </p:nvCxnSpPr>
        <p:spPr>
          <a:xfrm>
            <a:off x="7928874" y="5627477"/>
            <a:ext cx="29918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a:stCxn id="29" idx="3"/>
            <a:endCxn id="31" idx="1"/>
          </p:cNvCxnSpPr>
          <p:nvPr/>
        </p:nvCxnSpPr>
        <p:spPr>
          <a:xfrm>
            <a:off x="9148074" y="5627477"/>
            <a:ext cx="29918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43" name="TextBox 42"/>
          <p:cNvSpPr txBox="1"/>
          <p:nvPr/>
        </p:nvSpPr>
        <p:spPr>
          <a:xfrm>
            <a:off x="4414877" y="6122777"/>
            <a:ext cx="805743" cy="369332"/>
          </a:xfrm>
          <a:prstGeom prst="rect">
            <a:avLst/>
          </a:prstGeom>
          <a:noFill/>
        </p:spPr>
        <p:txBody>
          <a:bodyPr wrap="square" rtlCol="0">
            <a:spAutoFit/>
          </a:bodyPr>
          <a:lstStyle/>
          <a:p>
            <a:r>
              <a:rPr lang="en-IN" b="1" dirty="0">
                <a:solidFill>
                  <a:srgbClr val="C00000"/>
                </a:solidFill>
              </a:rPr>
              <a:t>FIRST</a:t>
            </a:r>
            <a:endParaRPr lang="en-US" b="1" dirty="0">
              <a:solidFill>
                <a:srgbClr val="C00000"/>
              </a:solidFill>
            </a:endParaRPr>
          </a:p>
        </p:txBody>
      </p:sp>
      <p:cxnSp>
        <p:nvCxnSpPr>
          <p:cNvPr id="45" name="Straight Arrow Connector 44"/>
          <p:cNvCxnSpPr/>
          <p:nvPr/>
        </p:nvCxnSpPr>
        <p:spPr>
          <a:xfrm flipV="1">
            <a:off x="4804674" y="5894177"/>
            <a:ext cx="0" cy="30480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V="1">
            <a:off x="11394391" y="5335378"/>
            <a:ext cx="500743" cy="500743"/>
          </a:xfrm>
          <a:prstGeom prst="line">
            <a:avLst/>
          </a:prstGeom>
          <a:ln w="28575">
            <a:solidFill>
              <a:srgbClr val="B84742"/>
            </a:solidFill>
          </a:ln>
        </p:spPr>
        <p:style>
          <a:lnRef idx="3">
            <a:schemeClr val="accent6"/>
          </a:lnRef>
          <a:fillRef idx="0">
            <a:schemeClr val="accent6"/>
          </a:fillRef>
          <a:effectRef idx="2">
            <a:schemeClr val="accent6"/>
          </a:effectRef>
          <a:fontRef idx="minor">
            <a:schemeClr val="tx1"/>
          </a:fontRef>
        </p:style>
      </p:cxnSp>
      <p:sp>
        <p:nvSpPr>
          <p:cNvPr id="47" name="TextBox 46"/>
          <p:cNvSpPr txBox="1"/>
          <p:nvPr/>
        </p:nvSpPr>
        <p:spPr>
          <a:xfrm>
            <a:off x="10952795" y="5957266"/>
            <a:ext cx="612668" cy="369332"/>
          </a:xfrm>
          <a:prstGeom prst="rect">
            <a:avLst/>
          </a:prstGeom>
          <a:noFill/>
        </p:spPr>
        <p:txBody>
          <a:bodyPr wrap="none" rtlCol="0">
            <a:spAutoFit/>
          </a:bodyPr>
          <a:lstStyle/>
          <a:p>
            <a:r>
              <a:rPr lang="en-IN" b="1" dirty="0">
                <a:solidFill>
                  <a:srgbClr val="C00000"/>
                </a:solidFill>
              </a:rPr>
              <a:t>NEW</a:t>
            </a:r>
            <a:endParaRPr lang="en-US" b="1" dirty="0">
              <a:solidFill>
                <a:srgbClr val="C00000"/>
              </a:solidFill>
            </a:endParaRPr>
          </a:p>
        </p:txBody>
      </p:sp>
      <p:cxnSp>
        <p:nvCxnSpPr>
          <p:cNvPr id="49" name="Straight Connector 48"/>
          <p:cNvCxnSpPr/>
          <p:nvPr/>
        </p:nvCxnSpPr>
        <p:spPr>
          <a:xfrm flipV="1">
            <a:off x="9987203" y="5383321"/>
            <a:ext cx="382169" cy="477584"/>
          </a:xfrm>
          <a:prstGeom prst="line">
            <a:avLst/>
          </a:prstGeom>
          <a:ln w="28575">
            <a:solidFill>
              <a:srgbClr val="B84742"/>
            </a:solidFill>
          </a:ln>
        </p:spPr>
        <p:style>
          <a:lnRef idx="3">
            <a:schemeClr val="accent6"/>
          </a:lnRef>
          <a:fillRef idx="0">
            <a:schemeClr val="accent6"/>
          </a:fillRef>
          <a:effectRef idx="2">
            <a:schemeClr val="accent6"/>
          </a:effectRef>
          <a:fontRef idx="minor">
            <a:schemeClr val="tx1"/>
          </a:fontRef>
        </p:style>
      </p:cxnSp>
      <p:sp>
        <p:nvSpPr>
          <p:cNvPr id="58" name="TextBox 57"/>
          <p:cNvSpPr txBox="1"/>
          <p:nvPr/>
        </p:nvSpPr>
        <p:spPr>
          <a:xfrm>
            <a:off x="10794200" y="5373840"/>
            <a:ext cx="591448" cy="461665"/>
          </a:xfrm>
          <a:prstGeom prst="rect">
            <a:avLst/>
          </a:prstGeom>
          <a:noFill/>
        </p:spPr>
        <p:txBody>
          <a:bodyPr wrap="square" rtlCol="0">
            <a:spAutoFit/>
          </a:bodyPr>
          <a:lstStyle/>
          <a:p>
            <a:pPr algn="ctr"/>
            <a:r>
              <a:rPr lang="en-IN" sz="2400" b="1" dirty="0">
                <a:solidFill>
                  <a:srgbClr val="FFFF00"/>
                </a:solidFill>
              </a:rPr>
              <a:t>50</a:t>
            </a:r>
            <a:endParaRPr lang="en-US" sz="2400" b="1" dirty="0">
              <a:solidFill>
                <a:srgbClr val="FFFF00"/>
              </a:solidFill>
            </a:endParaRPr>
          </a:p>
        </p:txBody>
      </p:sp>
      <p:grpSp>
        <p:nvGrpSpPr>
          <p:cNvPr id="62" name="Group 61"/>
          <p:cNvGrpSpPr/>
          <p:nvPr/>
        </p:nvGrpSpPr>
        <p:grpSpPr>
          <a:xfrm>
            <a:off x="4210199" y="4852261"/>
            <a:ext cx="761782" cy="508516"/>
            <a:chOff x="-132365" y="4825484"/>
            <a:chExt cx="694422" cy="508516"/>
          </a:xfrm>
        </p:grpSpPr>
        <p:sp>
          <p:nvSpPr>
            <p:cNvPr id="59" name="TextBox 58"/>
            <p:cNvSpPr txBox="1"/>
            <p:nvPr/>
          </p:nvSpPr>
          <p:spPr>
            <a:xfrm>
              <a:off x="-132365" y="4825484"/>
              <a:ext cx="694422" cy="369332"/>
            </a:xfrm>
            <a:prstGeom prst="rect">
              <a:avLst/>
            </a:prstGeom>
            <a:noFill/>
          </p:spPr>
          <p:txBody>
            <a:bodyPr wrap="none" rtlCol="0">
              <a:spAutoFit/>
            </a:bodyPr>
            <a:lstStyle/>
            <a:p>
              <a:pPr algn="ctr"/>
              <a:r>
                <a:rPr lang="en-IN" b="1" dirty="0">
                  <a:solidFill>
                    <a:srgbClr val="C00000"/>
                  </a:solidFill>
                </a:rPr>
                <a:t>SAVE</a:t>
              </a:r>
              <a:endParaRPr lang="en-US" b="1" dirty="0">
                <a:solidFill>
                  <a:srgbClr val="C00000"/>
                </a:solidFill>
              </a:endParaRPr>
            </a:p>
          </p:txBody>
        </p:sp>
        <p:cxnSp>
          <p:nvCxnSpPr>
            <p:cNvPr id="61" name="Straight Arrow Connector 60"/>
            <p:cNvCxnSpPr>
              <a:stCxn id="59" idx="2"/>
            </p:cNvCxnSpPr>
            <p:nvPr/>
          </p:nvCxnSpPr>
          <p:spPr>
            <a:xfrm>
              <a:off x="562057" y="4865132"/>
              <a:ext cx="0" cy="468868"/>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grpSp>
      <p:cxnSp>
        <p:nvCxnSpPr>
          <p:cNvPr id="74" name="Straight Arrow Connector 73"/>
          <p:cNvCxnSpPr/>
          <p:nvPr/>
        </p:nvCxnSpPr>
        <p:spPr>
          <a:xfrm>
            <a:off x="10329932" y="5630072"/>
            <a:ext cx="42230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3" name="Rectangle 2"/>
          <p:cNvSpPr/>
          <p:nvPr/>
        </p:nvSpPr>
        <p:spPr>
          <a:xfrm flipH="1">
            <a:off x="152398" y="728127"/>
            <a:ext cx="9205622" cy="5637441"/>
          </a:xfrm>
          <a:prstGeom prst="rect">
            <a:avLst/>
          </a:prstGeom>
        </p:spPr>
        <p:txBody>
          <a:bodyPr wrap="square">
            <a:spAutoFit/>
          </a:bodyPr>
          <a:lstStyle/>
          <a:p>
            <a:pPr>
              <a:lnSpc>
                <a:spcPct val="90000"/>
              </a:lnSpc>
              <a:spcBef>
                <a:spcPts val="1000"/>
              </a:spcBef>
              <a:buClr>
                <a:schemeClr val="accent6"/>
              </a:buClr>
            </a:pPr>
            <a:r>
              <a:rPr lang="en-IN" sz="2000" dirty="0">
                <a:latin typeface="Arial Narrow" panose="020B0606020202030204" pitchFamily="34" charset="0"/>
              </a:rPr>
              <a:t>void </a:t>
            </a:r>
            <a:r>
              <a:rPr lang="en-IN" sz="2000" dirty="0" err="1">
                <a:latin typeface="Arial Narrow" panose="020B0606020202030204" pitchFamily="34" charset="0"/>
              </a:rPr>
              <a:t>insertAtEnd</a:t>
            </a:r>
            <a:r>
              <a:rPr lang="en-IN" sz="2000" dirty="0">
                <a:latin typeface="Arial Narrow" panose="020B0606020202030204" pitchFamily="34" charset="0"/>
              </a:rPr>
              <a:t>(</a:t>
            </a:r>
            <a:r>
              <a:rPr lang="en-IN" sz="2000" dirty="0" err="1">
                <a:latin typeface="Arial Narrow" panose="020B0606020202030204" pitchFamily="34" charset="0"/>
              </a:rPr>
              <a:t>struct</a:t>
            </a:r>
            <a:r>
              <a:rPr lang="en-IN" sz="2000" dirty="0">
                <a:latin typeface="Arial Narrow" panose="020B0606020202030204" pitchFamily="34" charset="0"/>
              </a:rPr>
              <a:t> Node** FIRST, </a:t>
            </a:r>
            <a:r>
              <a:rPr lang="en-IN" sz="2000" dirty="0" err="1">
                <a:latin typeface="Arial Narrow" panose="020B0606020202030204" pitchFamily="34" charset="0"/>
              </a:rPr>
              <a:t>int</a:t>
            </a:r>
            <a:r>
              <a:rPr lang="en-IN" sz="2000" dirty="0">
                <a:latin typeface="Arial Narrow" panose="020B0606020202030204" pitchFamily="34" charset="0"/>
              </a:rPr>
              <a:t> data){</a:t>
            </a:r>
          </a:p>
          <a:p>
            <a:pPr defTabSz="1074738">
              <a:lnSpc>
                <a:spcPct val="90000"/>
              </a:lnSpc>
              <a:spcBef>
                <a:spcPts val="1000"/>
              </a:spcBef>
              <a:buClr>
                <a:schemeClr val="accent6"/>
              </a:buClr>
              <a:tabLst>
                <a:tab pos="1346200" algn="l"/>
              </a:tabLst>
            </a:pPr>
            <a:r>
              <a:rPr lang="en-IN" sz="2000" dirty="0">
                <a:latin typeface="Arial Narrow" panose="020B0606020202030204" pitchFamily="34" charset="0"/>
              </a:rPr>
              <a:t>    </a:t>
            </a:r>
            <a:r>
              <a:rPr lang="en-IN" sz="2000" dirty="0" err="1">
                <a:latin typeface="Arial Narrow" panose="020B0606020202030204" pitchFamily="34" charset="0"/>
              </a:rPr>
              <a:t>struct</a:t>
            </a:r>
            <a:r>
              <a:rPr lang="en-IN" sz="2000" dirty="0">
                <a:latin typeface="Arial Narrow" panose="020B0606020202030204" pitchFamily="34" charset="0"/>
              </a:rPr>
              <a:t> Node* NEW = (</a:t>
            </a:r>
            <a:r>
              <a:rPr lang="en-IN" sz="2000" dirty="0" err="1">
                <a:latin typeface="Arial Narrow" panose="020B0606020202030204" pitchFamily="34" charset="0"/>
              </a:rPr>
              <a:t>struct</a:t>
            </a:r>
            <a:r>
              <a:rPr lang="en-IN" sz="2000" dirty="0">
                <a:latin typeface="Arial Narrow" panose="020B0606020202030204" pitchFamily="34" charset="0"/>
              </a:rPr>
              <a:t> node*)</a:t>
            </a:r>
            <a:r>
              <a:rPr lang="en-IN" sz="2000" dirty="0" err="1">
                <a:latin typeface="Arial Narrow" panose="020B0606020202030204" pitchFamily="34" charset="0"/>
              </a:rPr>
              <a:t>malloc</a:t>
            </a:r>
            <a:r>
              <a:rPr lang="en-IN" sz="2000" dirty="0">
                <a:latin typeface="Arial Narrow" panose="020B0606020202030204" pitchFamily="34" charset="0"/>
              </a:rPr>
              <a:t>(</a:t>
            </a:r>
            <a:r>
              <a:rPr lang="en-IN" sz="2000" dirty="0" err="1">
                <a:latin typeface="Arial Narrow" panose="020B0606020202030204" pitchFamily="34" charset="0"/>
              </a:rPr>
              <a:t>sizeof</a:t>
            </a:r>
            <a:r>
              <a:rPr lang="en-IN" sz="2000" dirty="0">
                <a:latin typeface="Arial Narrow" panose="020B0606020202030204" pitchFamily="34" charset="0"/>
              </a:rPr>
              <a:t>(</a:t>
            </a:r>
            <a:r>
              <a:rPr lang="en-IN" sz="2000" dirty="0" err="1">
                <a:latin typeface="Arial Narrow" panose="020B0606020202030204" pitchFamily="34" charset="0"/>
              </a:rPr>
              <a:t>struct</a:t>
            </a:r>
            <a:r>
              <a:rPr lang="en-IN" sz="2000" dirty="0">
                <a:latin typeface="Arial Narrow" panose="020B0606020202030204" pitchFamily="34" charset="0"/>
              </a:rPr>
              <a:t> node));</a:t>
            </a:r>
          </a:p>
          <a:p>
            <a:pPr defTabSz="1074738">
              <a:lnSpc>
                <a:spcPct val="90000"/>
              </a:lnSpc>
              <a:spcBef>
                <a:spcPts val="1000"/>
              </a:spcBef>
              <a:buClr>
                <a:schemeClr val="accent6"/>
              </a:buClr>
              <a:tabLst>
                <a:tab pos="1346200" algn="l"/>
              </a:tabLst>
            </a:pPr>
            <a:r>
              <a:rPr lang="en-IN" sz="2000" dirty="0">
                <a:latin typeface="Arial Narrow" panose="020B0606020202030204" pitchFamily="34" charset="0"/>
              </a:rPr>
              <a:t>    NEW-&gt;info = data;</a:t>
            </a:r>
          </a:p>
          <a:p>
            <a:pPr defTabSz="1074738">
              <a:lnSpc>
                <a:spcPct val="90000"/>
              </a:lnSpc>
              <a:spcBef>
                <a:spcPts val="1000"/>
              </a:spcBef>
              <a:buClr>
                <a:schemeClr val="accent6"/>
              </a:buClr>
              <a:tabLst>
                <a:tab pos="1346200" algn="l"/>
              </a:tabLst>
            </a:pPr>
            <a:r>
              <a:rPr lang="en-IN" sz="2000" dirty="0">
                <a:latin typeface="Arial Narrow" panose="020B0606020202030204" pitchFamily="34" charset="0"/>
              </a:rPr>
              <a:t>    NEW-&gt;link = NULL;</a:t>
            </a:r>
          </a:p>
          <a:p>
            <a:pPr defTabSz="1074738">
              <a:lnSpc>
                <a:spcPct val="90000"/>
              </a:lnSpc>
              <a:spcBef>
                <a:spcPts val="1000"/>
              </a:spcBef>
              <a:buClr>
                <a:schemeClr val="accent6"/>
              </a:buClr>
              <a:tabLst>
                <a:tab pos="1346200" algn="l"/>
              </a:tabLst>
            </a:pPr>
            <a:r>
              <a:rPr lang="en-IN" sz="2000" dirty="0">
                <a:latin typeface="Arial Narrow" panose="020B0606020202030204" pitchFamily="34" charset="0"/>
              </a:rPr>
              <a:t>    if (*FIRST == NULL) {</a:t>
            </a:r>
          </a:p>
          <a:p>
            <a:pPr>
              <a:lnSpc>
                <a:spcPct val="90000"/>
              </a:lnSpc>
              <a:spcBef>
                <a:spcPts val="1000"/>
              </a:spcBef>
              <a:buClr>
                <a:schemeClr val="accent6"/>
              </a:buClr>
            </a:pPr>
            <a:r>
              <a:rPr lang="en-IN" sz="2000" dirty="0">
                <a:latin typeface="Arial Narrow" panose="020B0606020202030204" pitchFamily="34" charset="0"/>
              </a:rPr>
              <a:t>        *FIRST = NEW;</a:t>
            </a:r>
          </a:p>
          <a:p>
            <a:pPr>
              <a:lnSpc>
                <a:spcPct val="90000"/>
              </a:lnSpc>
              <a:spcBef>
                <a:spcPts val="1000"/>
              </a:spcBef>
              <a:buClr>
                <a:schemeClr val="accent6"/>
              </a:buClr>
            </a:pPr>
            <a:r>
              <a:rPr lang="en-IN" sz="2000" dirty="0">
                <a:latin typeface="Arial Narrow" panose="020B0606020202030204" pitchFamily="34" charset="0"/>
              </a:rPr>
              <a:t>        return;</a:t>
            </a:r>
          </a:p>
          <a:p>
            <a:pPr>
              <a:lnSpc>
                <a:spcPct val="90000"/>
              </a:lnSpc>
              <a:spcBef>
                <a:spcPts val="1000"/>
              </a:spcBef>
              <a:buClr>
                <a:schemeClr val="accent6"/>
              </a:buClr>
            </a:pPr>
            <a:r>
              <a:rPr lang="en-IN" sz="2000" dirty="0">
                <a:latin typeface="Arial Narrow" panose="020B0606020202030204" pitchFamily="34" charset="0"/>
              </a:rPr>
              <a:t>    }</a:t>
            </a:r>
          </a:p>
          <a:p>
            <a:pPr>
              <a:lnSpc>
                <a:spcPct val="90000"/>
              </a:lnSpc>
              <a:spcBef>
                <a:spcPts val="1000"/>
              </a:spcBef>
              <a:buClr>
                <a:schemeClr val="accent6"/>
              </a:buClr>
            </a:pPr>
            <a:r>
              <a:rPr lang="en-IN" sz="2000" dirty="0">
                <a:latin typeface="Arial Narrow" panose="020B0606020202030204" pitchFamily="34" charset="0"/>
              </a:rPr>
              <a:t>    </a:t>
            </a:r>
            <a:r>
              <a:rPr lang="en-IN" sz="2000" dirty="0" err="1">
                <a:latin typeface="Arial Narrow" panose="020B0606020202030204" pitchFamily="34" charset="0"/>
              </a:rPr>
              <a:t>struct</a:t>
            </a:r>
            <a:r>
              <a:rPr lang="en-IN" sz="2000" dirty="0">
                <a:latin typeface="Arial Narrow" panose="020B0606020202030204" pitchFamily="34" charset="0"/>
              </a:rPr>
              <a:t> node* SAVE = *FIRST;</a:t>
            </a:r>
          </a:p>
          <a:p>
            <a:pPr>
              <a:lnSpc>
                <a:spcPct val="90000"/>
              </a:lnSpc>
              <a:spcBef>
                <a:spcPts val="1000"/>
              </a:spcBef>
              <a:buClr>
                <a:schemeClr val="accent6"/>
              </a:buClr>
            </a:pPr>
            <a:r>
              <a:rPr lang="en-IN" sz="2000" dirty="0">
                <a:latin typeface="Arial Narrow" panose="020B0606020202030204" pitchFamily="34" charset="0"/>
              </a:rPr>
              <a:t>    while (SAVE-&gt;link != NULL) {</a:t>
            </a:r>
          </a:p>
          <a:p>
            <a:pPr>
              <a:lnSpc>
                <a:spcPct val="90000"/>
              </a:lnSpc>
              <a:spcBef>
                <a:spcPts val="1000"/>
              </a:spcBef>
              <a:buClr>
                <a:schemeClr val="accent6"/>
              </a:buClr>
            </a:pPr>
            <a:r>
              <a:rPr lang="en-IN" sz="2000" dirty="0">
                <a:latin typeface="Arial Narrow" panose="020B0606020202030204" pitchFamily="34" charset="0"/>
              </a:rPr>
              <a:t>        SAVE = SAVE&gt;link;</a:t>
            </a:r>
          </a:p>
          <a:p>
            <a:pPr>
              <a:lnSpc>
                <a:spcPct val="90000"/>
              </a:lnSpc>
              <a:spcBef>
                <a:spcPts val="1000"/>
              </a:spcBef>
              <a:buClr>
                <a:schemeClr val="accent6"/>
              </a:buClr>
            </a:pPr>
            <a:r>
              <a:rPr lang="en-IN" sz="2000" dirty="0">
                <a:latin typeface="Arial Narrow" panose="020B0606020202030204" pitchFamily="34" charset="0"/>
              </a:rPr>
              <a:t>    }</a:t>
            </a:r>
          </a:p>
          <a:p>
            <a:pPr>
              <a:lnSpc>
                <a:spcPct val="90000"/>
              </a:lnSpc>
              <a:spcBef>
                <a:spcPts val="1000"/>
              </a:spcBef>
              <a:buClr>
                <a:schemeClr val="accent6"/>
              </a:buClr>
            </a:pPr>
            <a:r>
              <a:rPr lang="en-IN" sz="2000" dirty="0">
                <a:latin typeface="Arial Narrow" panose="020B0606020202030204" pitchFamily="34" charset="0"/>
              </a:rPr>
              <a:t>    SAVE-&gt;link = NEW;</a:t>
            </a:r>
          </a:p>
          <a:p>
            <a:pPr>
              <a:lnSpc>
                <a:spcPct val="90000"/>
              </a:lnSpc>
              <a:spcBef>
                <a:spcPts val="1000"/>
              </a:spcBef>
              <a:buClr>
                <a:schemeClr val="accent6"/>
              </a:buClr>
            </a:pPr>
            <a:r>
              <a:rPr lang="en-IN" sz="2000" dirty="0">
                <a:latin typeface="Arial Narrow" panose="020B0606020202030204" pitchFamily="34" charset="0"/>
              </a:rPr>
              <a:t>}</a:t>
            </a:r>
          </a:p>
        </p:txBody>
      </p:sp>
      <p:sp>
        <p:nvSpPr>
          <p:cNvPr id="16" name="Rectangle 15"/>
          <p:cNvSpPr/>
          <p:nvPr/>
        </p:nvSpPr>
        <p:spPr>
          <a:xfrm>
            <a:off x="355600" y="2328333"/>
            <a:ext cx="2226733" cy="1557867"/>
          </a:xfrm>
          <a:prstGeom prst="rect">
            <a:avLst/>
          </a:prstGeom>
          <a:noFill/>
          <a:ln w="28575">
            <a:solidFill>
              <a:srgbClr val="B71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948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20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63" presetClass="path" presetSubtype="0" accel="50000" decel="50000" fill="hold" nodeType="clickEffect">
                                  <p:stCondLst>
                                    <p:cond delay="0"/>
                                  </p:stCondLst>
                                  <p:childTnLst>
                                    <p:animMotion origin="layout" path="M -2.5E-6 4.07407E-6 L 0.11354 4.07407E-6 " pathEditMode="relative" rAng="0" ptsTypes="AA">
                                      <p:cBhvr>
                                        <p:cTn id="93" dur="2000" fill="hold"/>
                                        <p:tgtEl>
                                          <p:spTgt spid="62"/>
                                        </p:tgtEl>
                                        <p:attrNameLst>
                                          <p:attrName>ppt_x</p:attrName>
                                          <p:attrName>ppt_y</p:attrName>
                                        </p:attrNameLst>
                                      </p:cBhvr>
                                      <p:rCtr x="5677" y="0"/>
                                    </p:animMotion>
                                  </p:childTnLst>
                                </p:cTn>
                              </p:par>
                            </p:childTnLst>
                          </p:cTn>
                        </p:par>
                      </p:childTnLst>
                    </p:cTn>
                  </p:par>
                  <p:par>
                    <p:cTn id="94" fill="hold">
                      <p:stCondLst>
                        <p:cond delay="indefinite"/>
                      </p:stCondLst>
                      <p:childTnLst>
                        <p:par>
                          <p:cTn id="95" fill="hold">
                            <p:stCondLst>
                              <p:cond delay="0"/>
                            </p:stCondLst>
                            <p:childTnLst>
                              <p:par>
                                <p:cTn id="96" presetID="63" presetClass="path" presetSubtype="0" accel="50000" decel="50000" fill="hold" nodeType="clickEffect">
                                  <p:stCondLst>
                                    <p:cond delay="0"/>
                                  </p:stCondLst>
                                  <p:childTnLst>
                                    <p:animMotion origin="layout" path="M 0.11354 4.07407E-6 L 0.21237 4.07407E-6 " pathEditMode="relative" rAng="0" ptsTypes="AA">
                                      <p:cBhvr>
                                        <p:cTn id="97" dur="2000" fill="hold"/>
                                        <p:tgtEl>
                                          <p:spTgt spid="62"/>
                                        </p:tgtEl>
                                        <p:attrNameLst>
                                          <p:attrName>ppt_x</p:attrName>
                                          <p:attrName>ppt_y</p:attrName>
                                        </p:attrNameLst>
                                      </p:cBhvr>
                                      <p:rCtr x="4935" y="0"/>
                                    </p:animMotion>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nodeType="clickEffect">
                                  <p:stCondLst>
                                    <p:cond delay="0"/>
                                  </p:stCondLst>
                                  <p:childTnLst>
                                    <p:animMotion origin="layout" path="M 0.21237 4.07407E-6 L 0.31159 4.07407E-6 " pathEditMode="relative" rAng="0" ptsTypes="AA">
                                      <p:cBhvr>
                                        <p:cTn id="101" dur="2000" fill="hold"/>
                                        <p:tgtEl>
                                          <p:spTgt spid="62"/>
                                        </p:tgtEl>
                                        <p:attrNameLst>
                                          <p:attrName>ppt_x</p:attrName>
                                          <p:attrName>ppt_y</p:attrName>
                                        </p:attrNameLst>
                                      </p:cBhvr>
                                      <p:rCtr x="4961" y="0"/>
                                    </p:animMotion>
                                  </p:childTnLst>
                                </p:cTn>
                              </p:par>
                            </p:childTnLst>
                          </p:cTn>
                        </p:par>
                      </p:childTnLst>
                    </p:cTn>
                  </p:par>
                  <p:par>
                    <p:cTn id="102" fill="hold">
                      <p:stCondLst>
                        <p:cond delay="indefinite"/>
                      </p:stCondLst>
                      <p:childTnLst>
                        <p:par>
                          <p:cTn id="103" fill="hold">
                            <p:stCondLst>
                              <p:cond delay="0"/>
                            </p:stCondLst>
                            <p:childTnLst>
                              <p:par>
                                <p:cTn id="104" presetID="63" presetClass="path" presetSubtype="0" accel="50000" decel="50000" fill="hold" nodeType="clickEffect">
                                  <p:stCondLst>
                                    <p:cond delay="0"/>
                                  </p:stCondLst>
                                  <p:childTnLst>
                                    <p:animMotion origin="layout" path="M 0.31159 4.07407E-6 L 0.41094 4.07407E-6 " pathEditMode="relative" rAng="0" ptsTypes="AA">
                                      <p:cBhvr>
                                        <p:cTn id="105" dur="2000" fill="hold"/>
                                        <p:tgtEl>
                                          <p:spTgt spid="62"/>
                                        </p:tgtEl>
                                        <p:attrNameLst>
                                          <p:attrName>ppt_x</p:attrName>
                                          <p:attrName>ppt_y</p:attrName>
                                        </p:attrNameLst>
                                      </p:cBhvr>
                                      <p:rCtr x="4961" y="0"/>
                                    </p:animMotion>
                                  </p:childTnLst>
                                </p:cTn>
                              </p:par>
                            </p:childTnLst>
                          </p:cTn>
                        </p:par>
                      </p:childTnLst>
                    </p:cTn>
                  </p:par>
                  <p:par>
                    <p:cTn id="106" fill="hold">
                      <p:stCondLst>
                        <p:cond delay="indefinite"/>
                      </p:stCondLst>
                      <p:childTnLst>
                        <p:par>
                          <p:cTn id="107" fill="hold">
                            <p:stCondLst>
                              <p:cond delay="0"/>
                            </p:stCondLst>
                            <p:childTnLst>
                              <p:par>
                                <p:cTn id="108" presetID="63" presetClass="path" presetSubtype="0" accel="50000" decel="50000" fill="hold" nodeType="clickEffect">
                                  <p:stCondLst>
                                    <p:cond delay="0"/>
                                  </p:stCondLst>
                                  <p:childTnLst>
                                    <p:animMotion origin="layout" path="M 0.41094 4.07407E-6 L 0.41159 -0.00139 " pathEditMode="relative" rAng="0" ptsTypes="AA">
                                      <p:cBhvr>
                                        <p:cTn id="109" dur="2000" fill="hold"/>
                                        <p:tgtEl>
                                          <p:spTgt spid="62"/>
                                        </p:tgtEl>
                                        <p:attrNameLst>
                                          <p:attrName>ppt_x</p:attrName>
                                          <p:attrName>ppt_y</p:attrName>
                                        </p:attrNameLst>
                                      </p:cBhvr>
                                      <p:rCtr x="26" y="-69"/>
                                    </p:animMotion>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xit" presetSubtype="1" fill="hold" nodeType="clickEffect">
                                  <p:stCondLst>
                                    <p:cond delay="0"/>
                                  </p:stCondLst>
                                  <p:childTnLst>
                                    <p:animEffect transition="out" filter="wipe(up)">
                                      <p:cBhvr>
                                        <p:cTn id="117" dur="500"/>
                                        <p:tgtEl>
                                          <p:spTgt spid="49"/>
                                        </p:tgtEl>
                                      </p:cBhvr>
                                    </p:animEffect>
                                    <p:set>
                                      <p:cBhvr>
                                        <p:cTn id="118" dur="1" fill="hold">
                                          <p:stCondLst>
                                            <p:cond delay="499"/>
                                          </p:stCondLst>
                                        </p:cTn>
                                        <p:tgtEl>
                                          <p:spTgt spid="49"/>
                                        </p:tgtEl>
                                        <p:attrNameLst>
                                          <p:attrName>style.visibility</p:attrName>
                                        </p:attrNameLst>
                                      </p:cBhvr>
                                      <p:to>
                                        <p:strVal val="hidden"/>
                                      </p:to>
                                    </p:set>
                                  </p:childTnLst>
                                </p:cTn>
                              </p:par>
                              <p:par>
                                <p:cTn id="119" presetID="22" presetClass="entr" presetSubtype="8" fill="hold" nodeType="with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wipe(left)">
                                      <p:cBhvr>
                                        <p:cTn id="12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58" grpId="0"/>
      <p:bldP spid="16" grpId="0" animBg="1"/>
      <p:bldP spid="1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the first node</a:t>
            </a:r>
            <a:endParaRPr lang="en-IN" dirty="0"/>
          </a:p>
        </p:txBody>
      </p:sp>
      <p:sp>
        <p:nvSpPr>
          <p:cNvPr id="3" name="Content Placeholder 2"/>
          <p:cNvSpPr>
            <a:spLocks noGrp="1"/>
          </p:cNvSpPr>
          <p:nvPr>
            <p:ph idx="1"/>
          </p:nvPr>
        </p:nvSpPr>
        <p:spPr/>
        <p:txBody>
          <a:bodyPr/>
          <a:lstStyle/>
          <a:p>
            <a:pPr marL="0" indent="0">
              <a:buNone/>
            </a:pPr>
            <a:r>
              <a:rPr lang="en-IN" dirty="0"/>
              <a:t>void </a:t>
            </a:r>
            <a:r>
              <a:rPr lang="en-IN" dirty="0" err="1"/>
              <a:t>deleteFromFirst</a:t>
            </a:r>
            <a:r>
              <a:rPr lang="en-IN" dirty="0"/>
              <a:t>(</a:t>
            </a:r>
            <a:r>
              <a:rPr lang="en-IN" dirty="0" err="1"/>
              <a:t>struct</a:t>
            </a:r>
            <a:r>
              <a:rPr lang="en-IN" dirty="0"/>
              <a:t> Node** FIRST) {</a:t>
            </a:r>
          </a:p>
          <a:p>
            <a:pPr marL="0" indent="0">
              <a:buNone/>
            </a:pPr>
            <a:r>
              <a:rPr lang="en-IN" dirty="0"/>
              <a:t>    if (*FIRST == NULL) {</a:t>
            </a:r>
          </a:p>
          <a:p>
            <a:pPr marL="0" indent="0">
              <a:buNone/>
            </a:pPr>
            <a:r>
              <a:rPr lang="en-IN" dirty="0"/>
              <a:t>        </a:t>
            </a:r>
            <a:r>
              <a:rPr lang="en-IN" dirty="0" err="1"/>
              <a:t>printf</a:t>
            </a:r>
            <a:r>
              <a:rPr lang="en-IN" dirty="0"/>
              <a:t>("List is empty");</a:t>
            </a:r>
          </a:p>
          <a:p>
            <a:pPr marL="0" indent="0">
              <a:buNone/>
            </a:pPr>
            <a:r>
              <a:rPr lang="en-IN" dirty="0"/>
              <a:t>        return;</a:t>
            </a:r>
          </a:p>
          <a:p>
            <a:pPr marL="0" indent="0">
              <a:buNone/>
            </a:pPr>
            <a:r>
              <a:rPr lang="en-IN" dirty="0"/>
              <a:t>    }</a:t>
            </a:r>
          </a:p>
          <a:p>
            <a:pPr marL="0" indent="0">
              <a:buNone/>
            </a:pPr>
            <a:r>
              <a:rPr lang="en-IN" dirty="0"/>
              <a:t>    </a:t>
            </a:r>
            <a:r>
              <a:rPr lang="en-IN" dirty="0" err="1"/>
              <a:t>struct</a:t>
            </a:r>
            <a:r>
              <a:rPr lang="en-IN" dirty="0"/>
              <a:t> Node* SAVE = *FIRST;</a:t>
            </a:r>
          </a:p>
          <a:p>
            <a:pPr marL="0" indent="0">
              <a:buNone/>
            </a:pPr>
            <a:r>
              <a:rPr lang="en-IN" dirty="0"/>
              <a:t>    *FIRST = SAVE-&gt;link;</a:t>
            </a:r>
          </a:p>
          <a:p>
            <a:pPr marL="0" indent="0">
              <a:buNone/>
            </a:pPr>
            <a:r>
              <a:rPr lang="en-IN" dirty="0"/>
              <a:t>    free(SAVE);</a:t>
            </a:r>
          </a:p>
          <a:p>
            <a:pPr marL="0" indent="0">
              <a:buNone/>
            </a:pPr>
            <a:r>
              <a:rPr lang="en-IN" dirty="0"/>
              <a:t>}</a:t>
            </a:r>
          </a:p>
        </p:txBody>
      </p:sp>
      <p:grpSp>
        <p:nvGrpSpPr>
          <p:cNvPr id="4" name="Group 3"/>
          <p:cNvGrpSpPr/>
          <p:nvPr/>
        </p:nvGrpSpPr>
        <p:grpSpPr>
          <a:xfrm>
            <a:off x="4448652" y="4276623"/>
            <a:ext cx="1532242" cy="533400"/>
            <a:chOff x="951919" y="5486400"/>
            <a:chExt cx="1532242" cy="533400"/>
          </a:xfrm>
        </p:grpSpPr>
        <p:sp>
          <p:nvSpPr>
            <p:cNvPr id="5" name="Rectangle 4"/>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10</a:t>
              </a:r>
              <a:endParaRPr lang="en-US" sz="2400" b="1" dirty="0"/>
            </a:p>
          </p:txBody>
        </p:sp>
        <p:sp>
          <p:nvSpPr>
            <p:cNvPr id="6" name="Rectangle 5"/>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7" name="Group 6"/>
          <p:cNvGrpSpPr/>
          <p:nvPr/>
        </p:nvGrpSpPr>
        <p:grpSpPr>
          <a:xfrm>
            <a:off x="6384091" y="4278868"/>
            <a:ext cx="1532242" cy="533400"/>
            <a:chOff x="951919" y="5486400"/>
            <a:chExt cx="1532242" cy="533400"/>
          </a:xfrm>
        </p:grpSpPr>
        <p:sp>
          <p:nvSpPr>
            <p:cNvPr id="8" name="Rectangle 7"/>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50</a:t>
              </a:r>
              <a:endParaRPr lang="en-US" sz="2400" b="1" dirty="0"/>
            </a:p>
          </p:txBody>
        </p:sp>
        <p:sp>
          <p:nvSpPr>
            <p:cNvPr id="9" name="Rectangle 8"/>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10" name="Group 9"/>
          <p:cNvGrpSpPr/>
          <p:nvPr/>
        </p:nvGrpSpPr>
        <p:grpSpPr>
          <a:xfrm>
            <a:off x="8289091" y="4278868"/>
            <a:ext cx="1532242" cy="533400"/>
            <a:chOff x="951919" y="5486400"/>
            <a:chExt cx="1532242" cy="533400"/>
          </a:xfrm>
        </p:grpSpPr>
        <p:sp>
          <p:nvSpPr>
            <p:cNvPr id="11" name="Rectangle 10"/>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35</a:t>
              </a:r>
              <a:endParaRPr lang="en-US" sz="2400" b="1" dirty="0"/>
            </a:p>
          </p:txBody>
        </p:sp>
        <p:sp>
          <p:nvSpPr>
            <p:cNvPr id="12" name="Rectangle 11"/>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link</a:t>
              </a:r>
              <a:endParaRPr lang="en-US" sz="2400" b="1" dirty="0"/>
            </a:p>
          </p:txBody>
        </p:sp>
      </p:grpSp>
      <p:grpSp>
        <p:nvGrpSpPr>
          <p:cNvPr id="13" name="Group 12"/>
          <p:cNvGrpSpPr/>
          <p:nvPr/>
        </p:nvGrpSpPr>
        <p:grpSpPr>
          <a:xfrm>
            <a:off x="10194091" y="4278868"/>
            <a:ext cx="1532242" cy="533400"/>
            <a:chOff x="951919" y="5486400"/>
            <a:chExt cx="1532242" cy="533400"/>
          </a:xfrm>
        </p:grpSpPr>
        <p:sp>
          <p:nvSpPr>
            <p:cNvPr id="14" name="Rectangle 13"/>
            <p:cNvSpPr/>
            <p:nvPr/>
          </p:nvSpPr>
          <p:spPr>
            <a:xfrm>
              <a:off x="951919"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20</a:t>
              </a:r>
              <a:endParaRPr lang="en-US" sz="2400" b="1" dirty="0"/>
            </a:p>
          </p:txBody>
        </p:sp>
        <p:sp>
          <p:nvSpPr>
            <p:cNvPr id="15" name="Rectangle 14"/>
            <p:cNvSpPr/>
            <p:nvPr/>
          </p:nvSpPr>
          <p:spPr>
            <a:xfrm>
              <a:off x="1722161" y="5486400"/>
              <a:ext cx="762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grpSp>
      <p:cxnSp>
        <p:nvCxnSpPr>
          <p:cNvPr id="16" name="Straight Arrow Connector 15"/>
          <p:cNvCxnSpPr>
            <a:stCxn id="6" idx="3"/>
            <a:endCxn id="8" idx="1"/>
          </p:cNvCxnSpPr>
          <p:nvPr/>
        </p:nvCxnSpPr>
        <p:spPr>
          <a:xfrm>
            <a:off x="5980894" y="4543323"/>
            <a:ext cx="403197" cy="2245"/>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a:stCxn id="9" idx="3"/>
            <a:endCxn id="11" idx="1"/>
          </p:cNvCxnSpPr>
          <p:nvPr/>
        </p:nvCxnSpPr>
        <p:spPr>
          <a:xfrm>
            <a:off x="7916333" y="4545568"/>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a:stCxn id="12" idx="3"/>
            <a:endCxn id="14" idx="1"/>
          </p:cNvCxnSpPr>
          <p:nvPr/>
        </p:nvCxnSpPr>
        <p:spPr>
          <a:xfrm>
            <a:off x="9821333" y="4545568"/>
            <a:ext cx="372758" cy="0"/>
          </a:xfrm>
          <a:prstGeom prst="straightConnector1">
            <a:avLst/>
          </a:prstGeom>
          <a:ln w="28575">
            <a:solidFill>
              <a:srgbClr val="B84742"/>
            </a:solidFill>
            <a:tailEnd type="arrow"/>
          </a:ln>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4829652" y="5139034"/>
            <a:ext cx="734496" cy="369332"/>
          </a:xfrm>
          <a:prstGeom prst="rect">
            <a:avLst/>
          </a:prstGeom>
          <a:noFill/>
        </p:spPr>
        <p:txBody>
          <a:bodyPr wrap="none" rtlCol="0">
            <a:spAutoFit/>
          </a:bodyPr>
          <a:lstStyle/>
          <a:p>
            <a:r>
              <a:rPr lang="en-IN" b="1" dirty="0">
                <a:solidFill>
                  <a:srgbClr val="C00000"/>
                </a:solidFill>
              </a:rPr>
              <a:t>FIRST</a:t>
            </a:r>
            <a:endParaRPr lang="en-US" b="1" dirty="0">
              <a:solidFill>
                <a:srgbClr val="C00000"/>
              </a:solidFill>
            </a:endParaRPr>
          </a:p>
        </p:txBody>
      </p:sp>
      <p:cxnSp>
        <p:nvCxnSpPr>
          <p:cNvPr id="22" name="Straight Connector 21"/>
          <p:cNvCxnSpPr/>
          <p:nvPr/>
        </p:nvCxnSpPr>
        <p:spPr>
          <a:xfrm flipH="1">
            <a:off x="10943728" y="4276623"/>
            <a:ext cx="770242" cy="533400"/>
          </a:xfrm>
          <a:prstGeom prst="line">
            <a:avLst/>
          </a:prstGeom>
          <a:ln w="28575">
            <a:solidFill>
              <a:srgbClr val="B84742"/>
            </a:solidFill>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flipV="1">
            <a:off x="5178333" y="4851712"/>
            <a:ext cx="0" cy="307045"/>
          </a:xfrm>
          <a:prstGeom prst="straightConnector1">
            <a:avLst/>
          </a:prstGeom>
          <a:ln w="28575">
            <a:solidFill>
              <a:srgbClr val="B84742"/>
            </a:solidFill>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4826492" y="3826459"/>
            <a:ext cx="694421" cy="369332"/>
          </a:xfrm>
          <a:prstGeom prst="rect">
            <a:avLst/>
          </a:prstGeom>
          <a:noFill/>
        </p:spPr>
        <p:txBody>
          <a:bodyPr wrap="none" rtlCol="0">
            <a:spAutoFit/>
          </a:bodyPr>
          <a:lstStyle/>
          <a:p>
            <a:r>
              <a:rPr lang="en-IN" b="1" dirty="0">
                <a:solidFill>
                  <a:srgbClr val="C00000"/>
                </a:solidFill>
              </a:rPr>
              <a:t>SAVE</a:t>
            </a:r>
            <a:endParaRPr lang="en-US" b="1" dirty="0">
              <a:solidFill>
                <a:srgbClr val="C00000"/>
              </a:solidFill>
            </a:endParaRPr>
          </a:p>
        </p:txBody>
      </p:sp>
      <p:sp>
        <p:nvSpPr>
          <p:cNvPr id="25" name="Rectangle 24"/>
          <p:cNvSpPr/>
          <p:nvPr/>
        </p:nvSpPr>
        <p:spPr>
          <a:xfrm>
            <a:off x="423333" y="1270000"/>
            <a:ext cx="3242734" cy="1854200"/>
          </a:xfrm>
          <a:prstGeom prst="rect">
            <a:avLst/>
          </a:prstGeom>
          <a:noFill/>
          <a:ln w="28575">
            <a:solidFill>
              <a:srgbClr val="B71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210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20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nodeType="clickEffect">
                                  <p:stCondLst>
                                    <p:cond delay="0"/>
                                  </p:stCondLst>
                                  <p:childTnLst>
                                    <p:animMotion origin="layout" path="M 4.16667E-7 -1.11111E-6 L 0.16133 -0.0044 " pathEditMode="relative" rAng="0" ptsTypes="AA">
                                      <p:cBhvr>
                                        <p:cTn id="65" dur="2000" fill="hold"/>
                                        <p:tgtEl>
                                          <p:spTgt spid="23"/>
                                        </p:tgtEl>
                                        <p:attrNameLst>
                                          <p:attrName>ppt_x</p:attrName>
                                          <p:attrName>ppt_y</p:attrName>
                                        </p:attrNameLst>
                                      </p:cBhvr>
                                      <p:rCtr x="8060" y="-231"/>
                                    </p:animMotion>
                                  </p:childTnLst>
                                </p:cTn>
                              </p:par>
                              <p:par>
                                <p:cTn id="66" presetID="63" presetClass="path" presetSubtype="0" accel="50000" decel="50000" fill="hold" grpId="0" nodeType="withEffect">
                                  <p:stCondLst>
                                    <p:cond delay="0"/>
                                  </p:stCondLst>
                                  <p:childTnLst>
                                    <p:animMotion origin="layout" path="M -1.875E-6 2.59259E-6 L 0.16068 0.00162 " pathEditMode="relative" rAng="0" ptsTypes="AA">
                                      <p:cBhvr>
                                        <p:cTn id="67" dur="2000" fill="hold"/>
                                        <p:tgtEl>
                                          <p:spTgt spid="20"/>
                                        </p:tgtEl>
                                        <p:attrNameLst>
                                          <p:attrName>ppt_x</p:attrName>
                                          <p:attrName>ppt_y</p:attrName>
                                        </p:attrNameLst>
                                      </p:cBhvr>
                                      <p:rCtr x="8034" y="69"/>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4"/>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16"/>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4" grpId="0"/>
      <p:bldP spid="24" grpId="1"/>
      <p:bldP spid="25" grpId="0" animBg="1"/>
      <p:bldP spid="2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Delete the last node</a:t>
            </a:r>
          </a:p>
        </p:txBody>
      </p:sp>
      <p:sp>
        <p:nvSpPr>
          <p:cNvPr id="3" name="Content Placeholder 2"/>
          <p:cNvSpPr>
            <a:spLocks noGrp="1"/>
          </p:cNvSpPr>
          <p:nvPr>
            <p:ph idx="1"/>
          </p:nvPr>
        </p:nvSpPr>
        <p:spPr>
          <a:xfrm>
            <a:off x="131180" y="876144"/>
            <a:ext cx="5016553" cy="5617789"/>
          </a:xfrm>
        </p:spPr>
        <p:txBody>
          <a:bodyPr/>
          <a:lstStyle/>
          <a:p>
            <a:pPr marL="0" indent="0">
              <a:buNone/>
            </a:pPr>
            <a:r>
              <a:rPr lang="en-IN" sz="2100" dirty="0"/>
              <a:t>void </a:t>
            </a:r>
            <a:r>
              <a:rPr lang="en-IN" sz="2100" dirty="0" err="1"/>
              <a:t>deleteFromEnd</a:t>
            </a:r>
            <a:r>
              <a:rPr lang="en-IN" sz="2100" dirty="0"/>
              <a:t>(</a:t>
            </a:r>
            <a:r>
              <a:rPr lang="en-IN" sz="2100" dirty="0" err="1"/>
              <a:t>struct</a:t>
            </a:r>
            <a:r>
              <a:rPr lang="en-IN" sz="2100" dirty="0"/>
              <a:t> Node** FIRST) </a:t>
            </a:r>
          </a:p>
          <a:p>
            <a:pPr marL="0" indent="0">
              <a:buNone/>
            </a:pPr>
            <a:r>
              <a:rPr lang="en-IN" sz="2100" dirty="0"/>
              <a:t>{</a:t>
            </a:r>
          </a:p>
          <a:p>
            <a:pPr marL="0" indent="0">
              <a:buNone/>
            </a:pPr>
            <a:r>
              <a:rPr lang="en-IN" sz="2100" dirty="0"/>
              <a:t>    if (*FIRST == NULL) </a:t>
            </a:r>
          </a:p>
          <a:p>
            <a:pPr marL="0" indent="0">
              <a:buNone/>
            </a:pPr>
            <a:r>
              <a:rPr lang="en-IN" sz="2100" dirty="0"/>
              <a:t>   {</a:t>
            </a:r>
          </a:p>
          <a:p>
            <a:pPr marL="0" indent="0">
              <a:buNone/>
            </a:pPr>
            <a:r>
              <a:rPr lang="en-IN" sz="2100" dirty="0"/>
              <a:t>        </a:t>
            </a:r>
            <a:r>
              <a:rPr lang="en-IN" sz="2100" dirty="0" err="1"/>
              <a:t>printf</a:t>
            </a:r>
            <a:r>
              <a:rPr lang="en-IN" sz="2100" dirty="0"/>
              <a:t>("List is empty");</a:t>
            </a:r>
          </a:p>
          <a:p>
            <a:pPr marL="0" indent="0">
              <a:buNone/>
            </a:pPr>
            <a:r>
              <a:rPr lang="en-IN" sz="2100" dirty="0"/>
              <a:t>        return;</a:t>
            </a:r>
          </a:p>
          <a:p>
            <a:pPr marL="0" indent="0">
              <a:buNone/>
            </a:pPr>
            <a:r>
              <a:rPr lang="en-IN" sz="2100" dirty="0"/>
              <a:t>    }</a:t>
            </a:r>
          </a:p>
          <a:p>
            <a:pPr marL="0" indent="0">
              <a:buNone/>
            </a:pPr>
            <a:r>
              <a:rPr lang="en-IN" sz="2100" dirty="0"/>
              <a:t>    </a:t>
            </a:r>
            <a:r>
              <a:rPr lang="en-IN" sz="2100" dirty="0" err="1"/>
              <a:t>struct</a:t>
            </a:r>
            <a:r>
              <a:rPr lang="en-IN" sz="2100" dirty="0"/>
              <a:t> Node* SAVE = *FIRST;</a:t>
            </a:r>
          </a:p>
          <a:p>
            <a:pPr marL="0" indent="0">
              <a:buNone/>
            </a:pPr>
            <a:r>
              <a:rPr lang="en-IN" sz="2100" dirty="0"/>
              <a:t>    if(SAVE-&gt;link == NULL)</a:t>
            </a:r>
          </a:p>
          <a:p>
            <a:pPr marL="0" indent="0">
              <a:buNone/>
            </a:pPr>
            <a:r>
              <a:rPr lang="en-IN" sz="2100" dirty="0"/>
              <a:t>   {</a:t>
            </a:r>
          </a:p>
          <a:p>
            <a:pPr marL="0" indent="0">
              <a:buNone/>
            </a:pPr>
            <a:r>
              <a:rPr lang="en-IN" sz="2100" dirty="0"/>
              <a:t>        free(SAVE);</a:t>
            </a:r>
          </a:p>
          <a:p>
            <a:pPr marL="0" indent="0">
              <a:buNone/>
            </a:pPr>
            <a:r>
              <a:rPr lang="en-IN" sz="2100" dirty="0"/>
              <a:t>        *FIRST = NULL;</a:t>
            </a:r>
          </a:p>
          <a:p>
            <a:pPr marL="0" indent="0">
              <a:buNone/>
            </a:pPr>
            <a:r>
              <a:rPr lang="en-IN" sz="2100" dirty="0"/>
              <a:t>        return;</a:t>
            </a:r>
          </a:p>
          <a:p>
            <a:pPr marL="0" indent="0">
              <a:buNone/>
            </a:pPr>
            <a:r>
              <a:rPr lang="en-IN" sz="2100" dirty="0"/>
              <a:t>    }</a:t>
            </a:r>
          </a:p>
          <a:p>
            <a:pPr marL="0" indent="0">
              <a:buNone/>
            </a:pPr>
            <a:r>
              <a:rPr lang="en-US" sz="2200" dirty="0"/>
              <a:t>    </a:t>
            </a:r>
            <a:endParaRPr lang="en-IN" sz="2200" dirty="0"/>
          </a:p>
        </p:txBody>
      </p:sp>
      <p:sp>
        <p:nvSpPr>
          <p:cNvPr id="4" name="Content Placeholder 2"/>
          <p:cNvSpPr txBox="1">
            <a:spLocks/>
          </p:cNvSpPr>
          <p:nvPr/>
        </p:nvSpPr>
        <p:spPr>
          <a:xfrm>
            <a:off x="5854646" y="876144"/>
            <a:ext cx="5016553" cy="56177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3" panose="05040102010807070707" pitchFamily="18" charset="2"/>
              <a:buNone/>
            </a:pPr>
            <a:r>
              <a:rPr lang="en-US" sz="2100" dirty="0"/>
              <a:t>    while (SAVE-&gt;link-&gt;link != NULL) </a:t>
            </a:r>
          </a:p>
          <a:p>
            <a:pPr marL="0" indent="0">
              <a:buFont typeface="Wingdings 3" panose="05040102010807070707" pitchFamily="18" charset="2"/>
              <a:buNone/>
            </a:pPr>
            <a:r>
              <a:rPr lang="en-US" sz="2100" dirty="0"/>
              <a:t>    {</a:t>
            </a:r>
          </a:p>
          <a:p>
            <a:pPr marL="0" indent="0">
              <a:buFont typeface="Wingdings 3" panose="05040102010807070707" pitchFamily="18" charset="2"/>
              <a:buNone/>
            </a:pPr>
            <a:r>
              <a:rPr lang="en-US" sz="2100" dirty="0"/>
              <a:t>        SAVE = SAVE&gt;link;</a:t>
            </a:r>
          </a:p>
          <a:p>
            <a:pPr marL="0" indent="0">
              <a:buFont typeface="Wingdings 3" panose="05040102010807070707" pitchFamily="18" charset="2"/>
              <a:buNone/>
            </a:pPr>
            <a:r>
              <a:rPr lang="en-US" sz="2100" dirty="0"/>
              <a:t>    }</a:t>
            </a:r>
          </a:p>
          <a:p>
            <a:pPr marL="0" indent="0">
              <a:buFont typeface="Wingdings 3" panose="05040102010807070707" pitchFamily="18" charset="2"/>
              <a:buNone/>
            </a:pPr>
            <a:r>
              <a:rPr lang="en-IN" sz="2100" dirty="0"/>
              <a:t>    free(SAVE-&gt;link);</a:t>
            </a:r>
          </a:p>
          <a:p>
            <a:pPr marL="0" indent="0">
              <a:buFont typeface="Wingdings 3" panose="05040102010807070707" pitchFamily="18" charset="2"/>
              <a:buNone/>
            </a:pPr>
            <a:r>
              <a:rPr lang="en-IN" sz="2100" dirty="0"/>
              <a:t>    SAVE-&gt;link = NULL;</a:t>
            </a:r>
          </a:p>
          <a:p>
            <a:pPr marL="0" indent="0">
              <a:buFont typeface="Wingdings 3" panose="05040102010807070707" pitchFamily="18" charset="2"/>
              <a:buNone/>
            </a:pPr>
            <a:r>
              <a:rPr lang="en-IN" sz="2100" dirty="0"/>
              <a:t>}</a:t>
            </a:r>
          </a:p>
          <a:p>
            <a:pPr marL="0" indent="0">
              <a:buFont typeface="Wingdings 3" panose="05040102010807070707" pitchFamily="18" charset="2"/>
              <a:buNone/>
            </a:pPr>
            <a:endParaRPr lang="en-IN" sz="2200" dirty="0"/>
          </a:p>
        </p:txBody>
      </p:sp>
      <p:sp>
        <p:nvSpPr>
          <p:cNvPr id="5" name="Rectangle 4"/>
          <p:cNvSpPr/>
          <p:nvPr/>
        </p:nvSpPr>
        <p:spPr>
          <a:xfrm>
            <a:off x="296332" y="1634067"/>
            <a:ext cx="3572935" cy="2108200"/>
          </a:xfrm>
          <a:prstGeom prst="rect">
            <a:avLst/>
          </a:prstGeom>
          <a:noFill/>
          <a:ln w="28575">
            <a:solidFill>
              <a:srgbClr val="B71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96331" y="4182533"/>
            <a:ext cx="3572936" cy="2404533"/>
          </a:xfrm>
          <a:prstGeom prst="rect">
            <a:avLst/>
          </a:prstGeom>
          <a:noFill/>
          <a:ln w="28575">
            <a:solidFill>
              <a:srgbClr val="B71B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869267" y="5015467"/>
            <a:ext cx="3246402" cy="646331"/>
          </a:xfrm>
          <a:prstGeom prst="rect">
            <a:avLst/>
          </a:prstGeom>
          <a:noFill/>
        </p:spPr>
        <p:txBody>
          <a:bodyPr wrap="none" rtlCol="0">
            <a:spAutoFit/>
          </a:bodyPr>
          <a:lstStyle/>
          <a:p>
            <a:r>
              <a:rPr lang="en-IN" b="1" dirty="0">
                <a:solidFill>
                  <a:schemeClr val="accent6"/>
                </a:solidFill>
              </a:rPr>
              <a:t>Condition to check for linked list </a:t>
            </a:r>
          </a:p>
          <a:p>
            <a:pPr algn="ctr"/>
            <a:r>
              <a:rPr lang="en-IN" b="1" dirty="0">
                <a:solidFill>
                  <a:schemeClr val="accent6"/>
                </a:solidFill>
              </a:rPr>
              <a:t>having single node</a:t>
            </a:r>
          </a:p>
        </p:txBody>
      </p:sp>
    </p:spTree>
    <p:extLst>
      <p:ext uri="{BB962C8B-B14F-4D97-AF65-F5344CB8AC3E}">
        <p14:creationId xmlns:p14="http://schemas.microsoft.com/office/powerpoint/2010/main" val="393655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1)">
                                      <p:cBhvr>
                                        <p:cTn id="27" dur="2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1" presetClass="entr" presetSubtype="0" fill="hold" nodeType="with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3" end="3"/>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Print the list</a:t>
            </a:r>
          </a:p>
        </p:txBody>
      </p:sp>
      <p:sp>
        <p:nvSpPr>
          <p:cNvPr id="3" name="Content Placeholder 2"/>
          <p:cNvSpPr>
            <a:spLocks noGrp="1"/>
          </p:cNvSpPr>
          <p:nvPr>
            <p:ph idx="1"/>
          </p:nvPr>
        </p:nvSpPr>
        <p:spPr/>
        <p:txBody>
          <a:bodyPr/>
          <a:lstStyle/>
          <a:p>
            <a:pPr marL="0" indent="0">
              <a:buNone/>
            </a:pPr>
            <a:r>
              <a:rPr lang="en-IN" dirty="0"/>
              <a:t>void print(</a:t>
            </a:r>
            <a:r>
              <a:rPr lang="en-IN" dirty="0" err="1"/>
              <a:t>struct</a:t>
            </a:r>
            <a:r>
              <a:rPr lang="en-IN" dirty="0"/>
              <a:t> Node* FIRST) </a:t>
            </a:r>
          </a:p>
          <a:p>
            <a:pPr marL="0" indent="0">
              <a:buNone/>
            </a:pPr>
            <a:r>
              <a:rPr lang="en-IN" dirty="0"/>
              <a:t>{</a:t>
            </a:r>
          </a:p>
          <a:p>
            <a:pPr marL="0" indent="0">
              <a:buNone/>
            </a:pPr>
            <a:r>
              <a:rPr lang="en-IN" dirty="0"/>
              <a:t>    </a:t>
            </a:r>
            <a:r>
              <a:rPr lang="en-IN" dirty="0" err="1"/>
              <a:t>struct</a:t>
            </a:r>
            <a:r>
              <a:rPr lang="en-IN" dirty="0"/>
              <a:t> Node* SAVE = FIRST;</a:t>
            </a:r>
          </a:p>
          <a:p>
            <a:pPr marL="0" indent="0">
              <a:buNone/>
            </a:pPr>
            <a:r>
              <a:rPr lang="en-IN" dirty="0"/>
              <a:t>    while (SAVE != NULL) {</a:t>
            </a:r>
          </a:p>
          <a:p>
            <a:pPr marL="0" indent="0">
              <a:buNone/>
            </a:pPr>
            <a:r>
              <a:rPr lang="en-IN" dirty="0"/>
              <a:t>        </a:t>
            </a:r>
            <a:r>
              <a:rPr lang="en-IN" dirty="0" err="1"/>
              <a:t>printf</a:t>
            </a:r>
            <a:r>
              <a:rPr lang="en-IN" dirty="0"/>
              <a:t>("%d -&gt; ", SAVE-&gt;info);</a:t>
            </a:r>
          </a:p>
          <a:p>
            <a:pPr marL="0" indent="0">
              <a:buNone/>
            </a:pPr>
            <a:r>
              <a:rPr lang="en-IN" dirty="0"/>
              <a:t>        SAVE = SAVE-&gt;link;</a:t>
            </a:r>
          </a:p>
          <a:p>
            <a:pPr marL="0" indent="0">
              <a:buNone/>
            </a:pPr>
            <a:r>
              <a:rPr lang="en-IN" dirty="0"/>
              <a:t>    }</a:t>
            </a:r>
          </a:p>
          <a:p>
            <a:pPr marL="0" indent="0">
              <a:buNone/>
            </a:pPr>
            <a:r>
              <a:rPr lang="en-IN" dirty="0"/>
              <a:t>    </a:t>
            </a:r>
            <a:r>
              <a:rPr lang="en-IN" dirty="0" err="1"/>
              <a:t>printf</a:t>
            </a:r>
            <a:r>
              <a:rPr lang="en-IN" dirty="0"/>
              <a:t>("NULL");</a:t>
            </a:r>
          </a:p>
          <a:p>
            <a:pPr marL="0" indent="0">
              <a:buNone/>
            </a:pPr>
            <a:r>
              <a:rPr lang="en-IN" dirty="0"/>
              <a:t>}</a:t>
            </a:r>
          </a:p>
        </p:txBody>
      </p:sp>
    </p:spTree>
    <p:extLst>
      <p:ext uri="{BB962C8B-B14F-4D97-AF65-F5344CB8AC3E}">
        <p14:creationId xmlns:p14="http://schemas.microsoft.com/office/powerpoint/2010/main" val="60940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Basic operations on Doubly Linked List</a:t>
            </a:r>
            <a:endParaRPr lang="en-IN" dirty="0"/>
          </a:p>
        </p:txBody>
      </p:sp>
      <p:sp>
        <p:nvSpPr>
          <p:cNvPr id="9" name="Content Placeholder 8"/>
          <p:cNvSpPr>
            <a:spLocks noGrp="1"/>
          </p:cNvSpPr>
          <p:nvPr>
            <p:ph idx="1"/>
          </p:nvPr>
        </p:nvSpPr>
        <p:spPr>
          <a:xfrm>
            <a:off x="170283" y="872334"/>
            <a:ext cx="11929641" cy="5590565"/>
          </a:xfrm>
        </p:spPr>
        <p:txBody>
          <a:bodyPr/>
          <a:lstStyle/>
          <a:p>
            <a:r>
              <a:rPr lang="en-US" dirty="0"/>
              <a:t>Insert a node at a beginning</a:t>
            </a:r>
          </a:p>
          <a:p>
            <a:r>
              <a:rPr lang="en-US" dirty="0"/>
              <a:t>Insert a node at the end</a:t>
            </a:r>
          </a:p>
          <a:p>
            <a:r>
              <a:rPr lang="en-US" dirty="0"/>
              <a:t>Delete the node by value</a:t>
            </a:r>
          </a:p>
          <a:p>
            <a:r>
              <a:rPr lang="en-US" dirty="0"/>
              <a:t>Traverse the list in forward direction</a:t>
            </a:r>
          </a:p>
          <a:p>
            <a:r>
              <a:rPr lang="en-US" dirty="0"/>
              <a:t>Traverse the list in backward direction</a:t>
            </a:r>
          </a:p>
          <a:p>
            <a:endParaRPr lang="en-US" dirty="0"/>
          </a:p>
        </p:txBody>
      </p:sp>
    </p:spTree>
    <p:extLst>
      <p:ext uri="{BB962C8B-B14F-4D97-AF65-F5344CB8AC3E}">
        <p14:creationId xmlns:p14="http://schemas.microsoft.com/office/powerpoint/2010/main" val="76129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Insertion in Doubly Linked List</a:t>
            </a:r>
            <a:endParaRPr lang="en-IN" dirty="0"/>
          </a:p>
        </p:txBody>
      </p:sp>
      <p:sp>
        <p:nvSpPr>
          <p:cNvPr id="3" name="Content Placeholder 2"/>
          <p:cNvSpPr>
            <a:spLocks noGrp="1"/>
          </p:cNvSpPr>
          <p:nvPr>
            <p:ph idx="1"/>
          </p:nvPr>
        </p:nvSpPr>
        <p:spPr/>
        <p:txBody>
          <a:bodyPr/>
          <a:lstStyle/>
          <a:p>
            <a:pPr marL="0" indent="0">
              <a:buNone/>
            </a:pPr>
            <a:r>
              <a:rPr lang="en-IN" dirty="0"/>
              <a:t>void </a:t>
            </a:r>
            <a:r>
              <a:rPr lang="en-IN" dirty="0" err="1"/>
              <a:t>insertAtBeginning</a:t>
            </a:r>
            <a:r>
              <a:rPr lang="en-IN" dirty="0"/>
              <a:t>(</a:t>
            </a:r>
            <a:r>
              <a:rPr lang="en-IN" dirty="0" err="1"/>
              <a:t>struct</a:t>
            </a:r>
            <a:r>
              <a:rPr lang="en-IN" dirty="0"/>
              <a:t> Node** FIRST, </a:t>
            </a:r>
            <a:r>
              <a:rPr lang="en-IN" dirty="0" err="1"/>
              <a:t>int</a:t>
            </a:r>
            <a:r>
              <a:rPr lang="en-IN" dirty="0"/>
              <a:t> data)</a:t>
            </a:r>
          </a:p>
          <a:p>
            <a:pPr marL="0" indent="0">
              <a:buNone/>
            </a:pPr>
            <a:r>
              <a:rPr lang="en-IN" dirty="0"/>
              <a:t>{</a:t>
            </a:r>
          </a:p>
          <a:p>
            <a:pPr marL="0" indent="0">
              <a:buNone/>
            </a:pPr>
            <a:r>
              <a:rPr lang="en-IN" dirty="0"/>
              <a:t>    </a:t>
            </a:r>
            <a:r>
              <a:rPr lang="en-IN" dirty="0" err="1"/>
              <a:t>struct</a:t>
            </a:r>
            <a:r>
              <a:rPr lang="en-IN" dirty="0"/>
              <a:t> Node* NEW = (</a:t>
            </a:r>
            <a:r>
              <a:rPr lang="en-IN" dirty="0" err="1"/>
              <a:t>struct</a:t>
            </a:r>
            <a:r>
              <a:rPr lang="en-IN" dirty="0"/>
              <a:t> node*)</a:t>
            </a:r>
            <a:r>
              <a:rPr lang="en-IN" dirty="0" err="1"/>
              <a:t>malloc</a:t>
            </a:r>
            <a:r>
              <a:rPr lang="en-IN" dirty="0"/>
              <a:t>(</a:t>
            </a:r>
            <a:r>
              <a:rPr lang="en-IN" dirty="0" err="1"/>
              <a:t>sizeof</a:t>
            </a:r>
            <a:r>
              <a:rPr lang="en-IN" dirty="0"/>
              <a:t>(</a:t>
            </a:r>
            <a:r>
              <a:rPr lang="en-IN" dirty="0" err="1"/>
              <a:t>struct</a:t>
            </a:r>
            <a:r>
              <a:rPr lang="en-IN" dirty="0"/>
              <a:t> node));</a:t>
            </a:r>
          </a:p>
          <a:p>
            <a:pPr marL="0" indent="0">
              <a:buNone/>
            </a:pPr>
            <a:r>
              <a:rPr lang="en-IN" dirty="0"/>
              <a:t>    NEW-&gt;info = data;</a:t>
            </a:r>
          </a:p>
          <a:p>
            <a:pPr marL="0" indent="0">
              <a:buNone/>
            </a:pPr>
            <a:r>
              <a:rPr lang="en-IN" dirty="0"/>
              <a:t>    NEW-&gt;</a:t>
            </a:r>
            <a:r>
              <a:rPr lang="en-IN" dirty="0" err="1"/>
              <a:t>lptr</a:t>
            </a:r>
            <a:r>
              <a:rPr lang="en-IN" dirty="0"/>
              <a:t> = NULL;</a:t>
            </a:r>
          </a:p>
          <a:p>
            <a:pPr marL="0" indent="0">
              <a:buNone/>
            </a:pPr>
            <a:r>
              <a:rPr lang="en-IN" dirty="0"/>
              <a:t>    NEW-&gt;</a:t>
            </a:r>
            <a:r>
              <a:rPr lang="en-IN" dirty="0" err="1"/>
              <a:t>rptr</a:t>
            </a:r>
            <a:r>
              <a:rPr lang="en-IN" dirty="0"/>
              <a:t> = *FIRST;</a:t>
            </a:r>
          </a:p>
          <a:p>
            <a:pPr marL="0" indent="0">
              <a:buNone/>
            </a:pPr>
            <a:r>
              <a:rPr lang="en-IN" dirty="0"/>
              <a:t>    FIRST = NEW;</a:t>
            </a:r>
          </a:p>
          <a:p>
            <a:pPr marL="0" indent="0">
              <a:buNone/>
            </a:pPr>
            <a:r>
              <a:rPr lang="en-IN" dirty="0"/>
              <a:t>}</a:t>
            </a:r>
          </a:p>
        </p:txBody>
      </p:sp>
      <p:sp>
        <p:nvSpPr>
          <p:cNvPr id="4" name="TextBox 3"/>
          <p:cNvSpPr txBox="1"/>
          <p:nvPr/>
        </p:nvSpPr>
        <p:spPr>
          <a:xfrm>
            <a:off x="8178800" y="2194098"/>
            <a:ext cx="3716868" cy="1754326"/>
          </a:xfrm>
          <a:prstGeom prst="rect">
            <a:avLst/>
          </a:prstGeom>
          <a:solidFill>
            <a:schemeClr val="accent1">
              <a:lumMod val="20000"/>
              <a:lumOff val="80000"/>
            </a:schemeClr>
          </a:solidFill>
          <a:ln w="28575">
            <a:solidFill>
              <a:schemeClr val="tx1">
                <a:lumMod val="75000"/>
                <a:lumOff val="25000"/>
              </a:schemeClr>
            </a:solidFill>
          </a:ln>
        </p:spPr>
        <p:txBody>
          <a:bodyPr wrap="square" rtlCol="0">
            <a:spAutoFit/>
          </a:bodyPr>
          <a:lstStyle/>
          <a:p>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a:t>
            </a:r>
          </a:p>
          <a:p>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 *</a:t>
            </a:r>
            <a:r>
              <a:rPr lang="en-US" b="1" dirty="0" err="1">
                <a:latin typeface="Arial Narrow" panose="020B0606020202030204" pitchFamily="34" charset="0"/>
                <a:cs typeface="Consolas" pitchFamily="49" charset="0"/>
              </a:rPr>
              <a:t>lptr</a:t>
            </a:r>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int</a:t>
            </a:r>
            <a:r>
              <a:rPr lang="en-US" b="1" dirty="0">
                <a:latin typeface="Arial Narrow" panose="020B0606020202030204" pitchFamily="34" charset="0"/>
                <a:cs typeface="Consolas" pitchFamily="49" charset="0"/>
              </a:rPr>
              <a:t> info;</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 *</a:t>
            </a:r>
            <a:r>
              <a:rPr lang="en-US" b="1" dirty="0" err="1">
                <a:latin typeface="Arial Narrow" panose="020B0606020202030204" pitchFamily="34" charset="0"/>
                <a:cs typeface="Consolas" pitchFamily="49" charset="0"/>
              </a:rPr>
              <a:t>rptr</a:t>
            </a:r>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a:t>
            </a:r>
          </a:p>
        </p:txBody>
      </p:sp>
    </p:spTree>
    <p:extLst>
      <p:ext uri="{BB962C8B-B14F-4D97-AF65-F5344CB8AC3E}">
        <p14:creationId xmlns:p14="http://schemas.microsoft.com/office/powerpoint/2010/main" val="3507869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Insertion in Doubly Linked List</a:t>
            </a:r>
            <a:endParaRPr lang="en-IN" dirty="0"/>
          </a:p>
        </p:txBody>
      </p:sp>
      <p:sp>
        <p:nvSpPr>
          <p:cNvPr id="3" name="Content Placeholder 2"/>
          <p:cNvSpPr>
            <a:spLocks noGrp="1"/>
          </p:cNvSpPr>
          <p:nvPr>
            <p:ph idx="1"/>
          </p:nvPr>
        </p:nvSpPr>
        <p:spPr/>
        <p:txBody>
          <a:bodyPr/>
          <a:lstStyle/>
          <a:p>
            <a:pPr marL="0" indent="0">
              <a:buNone/>
            </a:pPr>
            <a:r>
              <a:rPr lang="en-IN" sz="1800" dirty="0"/>
              <a:t>void </a:t>
            </a:r>
            <a:r>
              <a:rPr lang="en-IN" sz="1800" dirty="0" err="1"/>
              <a:t>insertAtBeginning</a:t>
            </a:r>
            <a:r>
              <a:rPr lang="en-IN" sz="1800" dirty="0"/>
              <a:t>(</a:t>
            </a:r>
            <a:r>
              <a:rPr lang="en-IN" sz="1800" dirty="0" err="1"/>
              <a:t>struct</a:t>
            </a:r>
            <a:r>
              <a:rPr lang="en-IN" sz="1800" dirty="0"/>
              <a:t> Node** FIRST, </a:t>
            </a:r>
            <a:r>
              <a:rPr lang="en-IN" sz="1800" dirty="0" err="1"/>
              <a:t>int</a:t>
            </a:r>
            <a:r>
              <a:rPr lang="en-IN" sz="1800" dirty="0"/>
              <a:t> data)</a:t>
            </a:r>
          </a:p>
          <a:p>
            <a:pPr marL="0" indent="0">
              <a:buNone/>
            </a:pPr>
            <a:r>
              <a:rPr lang="en-IN" sz="1800" dirty="0"/>
              <a:t>{</a:t>
            </a:r>
          </a:p>
          <a:p>
            <a:pPr marL="0" indent="0">
              <a:buNone/>
            </a:pPr>
            <a:r>
              <a:rPr lang="en-IN" sz="1800" dirty="0"/>
              <a:t>    struct Node* NEW = (struct node*)malloc(</a:t>
            </a:r>
            <a:r>
              <a:rPr lang="en-IN" sz="1800" dirty="0" err="1"/>
              <a:t>sizeof</a:t>
            </a:r>
            <a:r>
              <a:rPr lang="en-IN" sz="1800" dirty="0"/>
              <a:t>(struct node));</a:t>
            </a:r>
          </a:p>
          <a:p>
            <a:pPr marL="0" indent="0">
              <a:buNone/>
            </a:pPr>
            <a:r>
              <a:rPr lang="en-IN" sz="1800" dirty="0"/>
              <a:t>    NEW-&gt;info = data;</a:t>
            </a:r>
          </a:p>
          <a:p>
            <a:pPr marL="0" indent="0">
              <a:buNone/>
            </a:pPr>
            <a:r>
              <a:rPr lang="en-IN" sz="1800" dirty="0"/>
              <a:t>   </a:t>
            </a:r>
            <a:r>
              <a:rPr lang="en-US" sz="1800" dirty="0"/>
              <a:t>if (*FIRST == NULL) {</a:t>
            </a:r>
          </a:p>
          <a:p>
            <a:pPr marL="0" indent="0">
              <a:buNone/>
            </a:pPr>
            <a:r>
              <a:rPr lang="en-US" sz="1800" dirty="0"/>
              <a:t>        *FIRST = NEW;         return;</a:t>
            </a:r>
          </a:p>
          <a:p>
            <a:pPr marL="0" indent="0">
              <a:buNone/>
            </a:pPr>
            <a:r>
              <a:rPr lang="en-US" sz="1800" dirty="0"/>
              <a:t>    }</a:t>
            </a:r>
          </a:p>
          <a:p>
            <a:pPr marL="0" indent="0">
              <a:buNone/>
            </a:pPr>
            <a:r>
              <a:rPr lang="en-IN" sz="1800" dirty="0"/>
              <a:t>    struct Node* SAVE = *FIRST;</a:t>
            </a:r>
          </a:p>
          <a:p>
            <a:pPr marL="0" indent="0">
              <a:buNone/>
            </a:pPr>
            <a:r>
              <a:rPr lang="en-US" sz="1800" dirty="0"/>
              <a:t>    while (SAVE-&gt;</a:t>
            </a:r>
            <a:r>
              <a:rPr lang="en-US" sz="1800" dirty="0" err="1"/>
              <a:t>rptr</a:t>
            </a:r>
            <a:r>
              <a:rPr lang="en-US" sz="1800" dirty="0"/>
              <a:t> != NULL) {</a:t>
            </a:r>
          </a:p>
          <a:p>
            <a:pPr marL="0" indent="0">
              <a:buNone/>
            </a:pPr>
            <a:r>
              <a:rPr lang="en-US" sz="1800" dirty="0"/>
              <a:t>        SAVE = SAVE-&gt;</a:t>
            </a:r>
            <a:r>
              <a:rPr lang="en-US" sz="1800" dirty="0" err="1"/>
              <a:t>rptr</a:t>
            </a:r>
            <a:r>
              <a:rPr lang="en-US" sz="1800" dirty="0"/>
              <a:t>;</a:t>
            </a:r>
          </a:p>
          <a:p>
            <a:pPr marL="0" indent="0">
              <a:buNone/>
            </a:pPr>
            <a:r>
              <a:rPr lang="en-US" sz="1800" dirty="0"/>
              <a:t>    }</a:t>
            </a:r>
          </a:p>
          <a:p>
            <a:pPr marL="0" indent="0">
              <a:buNone/>
            </a:pPr>
            <a:r>
              <a:rPr lang="en-IN" sz="1800" dirty="0"/>
              <a:t>   SAVE -&gt; </a:t>
            </a:r>
            <a:r>
              <a:rPr lang="en-IN" sz="1800" dirty="0" err="1"/>
              <a:t>rptr</a:t>
            </a:r>
            <a:r>
              <a:rPr lang="en-IN" sz="1800" dirty="0"/>
              <a:t> = NEW</a:t>
            </a:r>
          </a:p>
          <a:p>
            <a:pPr marL="0" indent="0">
              <a:buNone/>
            </a:pPr>
            <a:r>
              <a:rPr lang="en-IN" sz="1800" dirty="0"/>
              <a:t>   NEW-&gt;</a:t>
            </a:r>
            <a:r>
              <a:rPr lang="en-IN" sz="1800" dirty="0" err="1"/>
              <a:t>lptr</a:t>
            </a:r>
            <a:r>
              <a:rPr lang="en-IN" sz="1800" dirty="0"/>
              <a:t> = SAVE;</a:t>
            </a:r>
          </a:p>
          <a:p>
            <a:pPr marL="0" indent="0">
              <a:buNone/>
            </a:pPr>
            <a:r>
              <a:rPr lang="en-IN" sz="1800" dirty="0"/>
              <a:t>    NEW-&gt;</a:t>
            </a:r>
            <a:r>
              <a:rPr lang="en-IN" sz="1800" dirty="0" err="1"/>
              <a:t>rptr</a:t>
            </a:r>
            <a:r>
              <a:rPr lang="en-IN" sz="1800" dirty="0"/>
              <a:t> = NULL;</a:t>
            </a:r>
          </a:p>
          <a:p>
            <a:pPr marL="0" indent="0">
              <a:buNone/>
            </a:pPr>
            <a:r>
              <a:rPr lang="en-IN" sz="1800" dirty="0"/>
              <a:t>}</a:t>
            </a:r>
          </a:p>
        </p:txBody>
      </p:sp>
      <p:sp>
        <p:nvSpPr>
          <p:cNvPr id="4" name="TextBox 3"/>
          <p:cNvSpPr txBox="1"/>
          <p:nvPr/>
        </p:nvSpPr>
        <p:spPr>
          <a:xfrm>
            <a:off x="8178800" y="2194098"/>
            <a:ext cx="3716868" cy="1754326"/>
          </a:xfrm>
          <a:prstGeom prst="rect">
            <a:avLst/>
          </a:prstGeom>
          <a:solidFill>
            <a:schemeClr val="accent1">
              <a:lumMod val="20000"/>
              <a:lumOff val="80000"/>
            </a:schemeClr>
          </a:solidFill>
          <a:ln w="28575">
            <a:solidFill>
              <a:schemeClr val="tx1">
                <a:lumMod val="75000"/>
                <a:lumOff val="25000"/>
              </a:schemeClr>
            </a:solidFill>
          </a:ln>
        </p:spPr>
        <p:txBody>
          <a:bodyPr wrap="square" rtlCol="0">
            <a:spAutoFit/>
          </a:bodyPr>
          <a:lstStyle/>
          <a:p>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a:t>
            </a:r>
          </a:p>
          <a:p>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 *</a:t>
            </a:r>
            <a:r>
              <a:rPr lang="en-US" b="1" dirty="0" err="1">
                <a:latin typeface="Arial Narrow" panose="020B0606020202030204" pitchFamily="34" charset="0"/>
                <a:cs typeface="Consolas" pitchFamily="49" charset="0"/>
              </a:rPr>
              <a:t>lptr</a:t>
            </a:r>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int</a:t>
            </a:r>
            <a:r>
              <a:rPr lang="en-US" b="1" dirty="0">
                <a:latin typeface="Arial Narrow" panose="020B0606020202030204" pitchFamily="34" charset="0"/>
                <a:cs typeface="Consolas" pitchFamily="49" charset="0"/>
              </a:rPr>
              <a:t> info;</a:t>
            </a:r>
          </a:p>
          <a:p>
            <a:r>
              <a:rPr lang="en-US" b="1" dirty="0">
                <a:latin typeface="Arial Narrow" panose="020B0606020202030204" pitchFamily="34" charset="0"/>
                <a:cs typeface="Consolas" pitchFamily="49" charset="0"/>
              </a:rPr>
              <a:t>	</a:t>
            </a:r>
            <a:r>
              <a:rPr lang="en-US" b="1" dirty="0" err="1">
                <a:latin typeface="Arial Narrow" panose="020B0606020202030204" pitchFamily="34" charset="0"/>
                <a:cs typeface="Consolas" pitchFamily="49" charset="0"/>
              </a:rPr>
              <a:t>struct</a:t>
            </a:r>
            <a:r>
              <a:rPr lang="en-US" b="1" dirty="0">
                <a:latin typeface="Arial Narrow" panose="020B0606020202030204" pitchFamily="34" charset="0"/>
                <a:cs typeface="Consolas" pitchFamily="49" charset="0"/>
              </a:rPr>
              <a:t> node *</a:t>
            </a:r>
            <a:r>
              <a:rPr lang="en-US" b="1" dirty="0" err="1">
                <a:latin typeface="Arial Narrow" panose="020B0606020202030204" pitchFamily="34" charset="0"/>
                <a:cs typeface="Consolas" pitchFamily="49" charset="0"/>
              </a:rPr>
              <a:t>rptr</a:t>
            </a:r>
            <a:r>
              <a:rPr lang="en-US" b="1" dirty="0">
                <a:latin typeface="Arial Narrow" panose="020B0606020202030204" pitchFamily="34" charset="0"/>
                <a:cs typeface="Consolas" pitchFamily="49" charset="0"/>
              </a:rPr>
              <a:t>;</a:t>
            </a:r>
          </a:p>
          <a:p>
            <a:r>
              <a:rPr lang="en-US" b="1" dirty="0">
                <a:latin typeface="Arial Narrow" panose="020B0606020202030204" pitchFamily="34" charset="0"/>
                <a:cs typeface="Consolas" pitchFamily="49" charset="0"/>
              </a:rPr>
              <a:t>};</a:t>
            </a:r>
          </a:p>
        </p:txBody>
      </p:sp>
    </p:spTree>
    <p:extLst>
      <p:ext uri="{BB962C8B-B14F-4D97-AF65-F5344CB8AC3E}">
        <p14:creationId xmlns:p14="http://schemas.microsoft.com/office/powerpoint/2010/main" val="358522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9205-8C88-4F0E-6875-3983B0CC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4065F-A387-8A1A-86C4-AAF95D86A224}"/>
              </a:ext>
            </a:extLst>
          </p:cNvPr>
          <p:cNvSpPr>
            <a:spLocks noGrp="1"/>
          </p:cNvSpPr>
          <p:nvPr>
            <p:ph type="title"/>
          </p:nvPr>
        </p:nvSpPr>
        <p:spPr/>
        <p:txBody>
          <a:bodyPr/>
          <a:lstStyle/>
          <a:p>
            <a:r>
              <a:rPr lang="en-IN" dirty="0"/>
              <a:t>Data Structure</a:t>
            </a:r>
            <a:endParaRPr lang="en-US" dirty="0"/>
          </a:p>
        </p:txBody>
      </p:sp>
      <p:sp>
        <p:nvSpPr>
          <p:cNvPr id="3" name="Content Placeholder 2">
            <a:extLst>
              <a:ext uri="{FF2B5EF4-FFF2-40B4-BE49-F238E27FC236}">
                <a16:creationId xmlns:a16="http://schemas.microsoft.com/office/drawing/2014/main" id="{B1DBF675-4E37-E1C5-699A-43E3D6F4CEAA}"/>
              </a:ext>
            </a:extLst>
          </p:cNvPr>
          <p:cNvSpPr>
            <a:spLocks noGrp="1"/>
          </p:cNvSpPr>
          <p:nvPr>
            <p:ph idx="1"/>
          </p:nvPr>
        </p:nvSpPr>
        <p:spPr/>
        <p:txBody>
          <a:bodyPr/>
          <a:lstStyle/>
          <a:p>
            <a:r>
              <a:rPr lang="en-US" dirty="0"/>
              <a:t>Data structure is a </a:t>
            </a:r>
            <a:r>
              <a:rPr lang="en-US" b="1" dirty="0">
                <a:solidFill>
                  <a:srgbClr val="B71B1C"/>
                </a:solidFill>
              </a:rPr>
              <a:t>way of organizing data.</a:t>
            </a:r>
          </a:p>
          <a:p>
            <a:r>
              <a:rPr lang="en-IN" dirty="0"/>
              <a:t>This organization leads to </a:t>
            </a:r>
            <a:r>
              <a:rPr lang="en-IN" b="1" dirty="0">
                <a:solidFill>
                  <a:srgbClr val="B71B1C"/>
                </a:solidFill>
              </a:rPr>
              <a:t>efficient access </a:t>
            </a:r>
            <a:r>
              <a:rPr lang="en-IN" dirty="0"/>
              <a:t>and </a:t>
            </a:r>
            <a:r>
              <a:rPr lang="en-IN" b="1" dirty="0">
                <a:solidFill>
                  <a:srgbClr val="B71B1C"/>
                </a:solidFill>
              </a:rPr>
              <a:t>modification</a:t>
            </a:r>
            <a:r>
              <a:rPr lang="en-IN" dirty="0"/>
              <a:t> of data.</a:t>
            </a:r>
          </a:p>
        </p:txBody>
      </p:sp>
      <p:sp>
        <p:nvSpPr>
          <p:cNvPr id="9" name="Rounded Rectangle 53">
            <a:extLst>
              <a:ext uri="{FF2B5EF4-FFF2-40B4-BE49-F238E27FC236}">
                <a16:creationId xmlns:a16="http://schemas.microsoft.com/office/drawing/2014/main" id="{ADF5C749-4939-1274-970A-FFF28CFD4E40}"/>
              </a:ext>
            </a:extLst>
          </p:cNvPr>
          <p:cNvSpPr/>
          <p:nvPr/>
        </p:nvSpPr>
        <p:spPr>
          <a:xfrm>
            <a:off x="4650809" y="997857"/>
            <a:ext cx="2286000" cy="457200"/>
          </a:xfrm>
          <a:prstGeom prst="roundRect">
            <a:avLst/>
          </a:prstGeom>
          <a:solidFill>
            <a:schemeClr val="bg2">
              <a:lumMod val="95000"/>
            </a:schemeClr>
          </a:solidFill>
          <a:ln w="2540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effectLst/>
                <a:uLnTx/>
                <a:uFillTx/>
                <a:latin typeface="Calibri"/>
              </a:rPr>
              <a:t>Data Structure</a:t>
            </a:r>
            <a:endParaRPr kumimoji="0" lang="en-US" sz="1800" b="1" i="0" u="none" strike="noStrike" kern="0" cap="none" spc="0" normalizeH="0" baseline="0" noProof="0" dirty="0">
              <a:ln>
                <a:noFill/>
              </a:ln>
              <a:effectLst/>
              <a:uLnTx/>
              <a:uFillTx/>
              <a:latin typeface="Calibri"/>
            </a:endParaRPr>
          </a:p>
        </p:txBody>
      </p:sp>
      <p:grpSp>
        <p:nvGrpSpPr>
          <p:cNvPr id="10" name="Group 9">
            <a:extLst>
              <a:ext uri="{FF2B5EF4-FFF2-40B4-BE49-F238E27FC236}">
                <a16:creationId xmlns:a16="http://schemas.microsoft.com/office/drawing/2014/main" id="{8D2B4B89-7A38-638E-8A61-D754DA0A271A}"/>
              </a:ext>
            </a:extLst>
          </p:cNvPr>
          <p:cNvGrpSpPr/>
          <p:nvPr/>
        </p:nvGrpSpPr>
        <p:grpSpPr>
          <a:xfrm>
            <a:off x="2060009" y="1455057"/>
            <a:ext cx="7949852" cy="914400"/>
            <a:chOff x="609600" y="1600200"/>
            <a:chExt cx="7949852" cy="914400"/>
          </a:xfrm>
          <a:solidFill>
            <a:schemeClr val="bg2">
              <a:lumMod val="95000"/>
            </a:schemeClr>
          </a:solidFill>
        </p:grpSpPr>
        <p:sp>
          <p:nvSpPr>
            <p:cNvPr id="14" name="Rounded Rectangle 57">
              <a:extLst>
                <a:ext uri="{FF2B5EF4-FFF2-40B4-BE49-F238E27FC236}">
                  <a16:creationId xmlns:a16="http://schemas.microsoft.com/office/drawing/2014/main" id="{3512B4F7-796F-4044-20F7-2D7B561FAD02}"/>
                </a:ext>
              </a:extLst>
            </p:cNvPr>
            <p:cNvSpPr/>
            <p:nvPr/>
          </p:nvSpPr>
          <p:spPr>
            <a:xfrm>
              <a:off x="609600" y="2057400"/>
              <a:ext cx="2590800" cy="457200"/>
            </a:xfrm>
            <a:prstGeom prst="roundRect">
              <a:avLst/>
            </a:prstGeom>
            <a:grp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effectLst/>
                  <a:uLnTx/>
                  <a:uFillTx/>
                  <a:latin typeface="Calibri"/>
                </a:rPr>
                <a:t>Primitive Data Structure</a:t>
              </a:r>
              <a:endParaRPr kumimoji="0" lang="en-US" sz="1800" b="1" i="0" u="none" strike="noStrike" kern="0" cap="none" spc="0" normalizeH="0" baseline="0" noProof="0" dirty="0">
                <a:ln>
                  <a:noFill/>
                </a:ln>
                <a:effectLst/>
                <a:uLnTx/>
                <a:uFillTx/>
                <a:latin typeface="Calibri"/>
              </a:endParaRPr>
            </a:p>
          </p:txBody>
        </p:sp>
        <p:sp>
          <p:nvSpPr>
            <p:cNvPr id="15" name="Rounded Rectangle 59">
              <a:extLst>
                <a:ext uri="{FF2B5EF4-FFF2-40B4-BE49-F238E27FC236}">
                  <a16:creationId xmlns:a16="http://schemas.microsoft.com/office/drawing/2014/main" id="{0BDD77A9-64E6-6C2E-ACEB-77F4F5A04191}"/>
                </a:ext>
              </a:extLst>
            </p:cNvPr>
            <p:cNvSpPr/>
            <p:nvPr/>
          </p:nvSpPr>
          <p:spPr>
            <a:xfrm>
              <a:off x="5435252" y="2057400"/>
              <a:ext cx="3124200" cy="457200"/>
            </a:xfrm>
            <a:prstGeom prst="roundRect">
              <a:avLst/>
            </a:prstGeom>
            <a:grp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effectLst/>
                  <a:uLnTx/>
                  <a:uFillTx/>
                  <a:latin typeface="Calibri"/>
                </a:rPr>
                <a:t>Non-Primitive Data Structure</a:t>
              </a:r>
              <a:endParaRPr kumimoji="0" lang="en-US" sz="1800" b="1" i="0" u="none" strike="noStrike" kern="0" cap="none" spc="0" normalizeH="0" baseline="0" noProof="0" dirty="0">
                <a:ln>
                  <a:noFill/>
                </a:ln>
                <a:effectLst/>
                <a:uLnTx/>
                <a:uFillTx/>
                <a:latin typeface="Calibri"/>
              </a:endParaRPr>
            </a:p>
          </p:txBody>
        </p:sp>
        <p:cxnSp>
          <p:nvCxnSpPr>
            <p:cNvPr id="16" name="Straight Connector 15">
              <a:extLst>
                <a:ext uri="{FF2B5EF4-FFF2-40B4-BE49-F238E27FC236}">
                  <a16:creationId xmlns:a16="http://schemas.microsoft.com/office/drawing/2014/main" id="{DE999C12-4ACA-12BB-F19F-6749164B1CD0}"/>
                </a:ext>
              </a:extLst>
            </p:cNvPr>
            <p:cNvCxnSpPr/>
            <p:nvPr/>
          </p:nvCxnSpPr>
          <p:spPr>
            <a:xfrm>
              <a:off x="1905000" y="1752600"/>
              <a:ext cx="5105400" cy="0"/>
            </a:xfrm>
            <a:prstGeom prst="line">
              <a:avLst/>
            </a:prstGeom>
            <a:grpFill/>
            <a:ln w="38100" cap="flat" cmpd="sng" algn="ctr">
              <a:solidFill>
                <a:sysClr val="windowText" lastClr="000000"/>
              </a:solidFill>
              <a:prstDash val="solid"/>
            </a:ln>
            <a:effectLst>
              <a:outerShdw blurRad="40000" dist="23000" dir="5400000" rotWithShape="0">
                <a:srgbClr val="000000">
                  <a:alpha val="35000"/>
                </a:srgbClr>
              </a:outerShdw>
            </a:effectLst>
          </p:spPr>
        </p:cxnSp>
        <p:cxnSp>
          <p:nvCxnSpPr>
            <p:cNvPr id="17" name="Straight Arrow Connector 16">
              <a:extLst>
                <a:ext uri="{FF2B5EF4-FFF2-40B4-BE49-F238E27FC236}">
                  <a16:creationId xmlns:a16="http://schemas.microsoft.com/office/drawing/2014/main" id="{204EAAA9-9F69-3E96-E433-F20D9648CDF6}"/>
                </a:ext>
              </a:extLst>
            </p:cNvPr>
            <p:cNvCxnSpPr>
              <a:endCxn id="14" idx="0"/>
            </p:cNvCxnSpPr>
            <p:nvPr/>
          </p:nvCxnSpPr>
          <p:spPr>
            <a:xfrm>
              <a:off x="1905000" y="1752600"/>
              <a:ext cx="0" cy="304800"/>
            </a:xfrm>
            <a:prstGeom prst="straightConnector1">
              <a:avLst/>
            </a:prstGeom>
            <a:grp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cxnSp>
          <p:nvCxnSpPr>
            <p:cNvPr id="18" name="Straight Arrow Connector 17">
              <a:extLst>
                <a:ext uri="{FF2B5EF4-FFF2-40B4-BE49-F238E27FC236}">
                  <a16:creationId xmlns:a16="http://schemas.microsoft.com/office/drawing/2014/main" id="{3325E9E0-BE38-3146-7610-9C25410DB393}"/>
                </a:ext>
              </a:extLst>
            </p:cNvPr>
            <p:cNvCxnSpPr>
              <a:endCxn id="15" idx="0"/>
            </p:cNvCxnSpPr>
            <p:nvPr/>
          </p:nvCxnSpPr>
          <p:spPr>
            <a:xfrm>
              <a:off x="6997352" y="1752600"/>
              <a:ext cx="0" cy="304800"/>
            </a:xfrm>
            <a:prstGeom prst="straightConnector1">
              <a:avLst/>
            </a:prstGeom>
            <a:grp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cxnSp>
          <p:nvCxnSpPr>
            <p:cNvPr id="19" name="Straight Connector 18">
              <a:extLst>
                <a:ext uri="{FF2B5EF4-FFF2-40B4-BE49-F238E27FC236}">
                  <a16:creationId xmlns:a16="http://schemas.microsoft.com/office/drawing/2014/main" id="{E689D5AD-F479-F994-C8BF-8D1F14BD1C20}"/>
                </a:ext>
              </a:extLst>
            </p:cNvPr>
            <p:cNvCxnSpPr>
              <a:stCxn id="9" idx="2"/>
            </p:cNvCxnSpPr>
            <p:nvPr/>
          </p:nvCxnSpPr>
          <p:spPr>
            <a:xfrm>
              <a:off x="4343400" y="1600200"/>
              <a:ext cx="0" cy="152400"/>
            </a:xfrm>
            <a:prstGeom prst="line">
              <a:avLst/>
            </a:prstGeom>
            <a:grpFill/>
            <a:ln w="38100" cap="flat" cmpd="sng" algn="ctr">
              <a:solidFill>
                <a:sysClr val="windowText" lastClr="000000"/>
              </a:solidFill>
              <a:prstDash val="solid"/>
            </a:ln>
            <a:effectLst>
              <a:outerShdw blurRad="40000" dist="23000" dir="5400000" rotWithShape="0">
                <a:srgbClr val="000000">
                  <a:alpha val="35000"/>
                </a:srgbClr>
              </a:outerShdw>
            </a:effectLst>
          </p:spPr>
        </p:cxnSp>
      </p:grpSp>
      <p:grpSp>
        <p:nvGrpSpPr>
          <p:cNvPr id="20" name="Group 19">
            <a:extLst>
              <a:ext uri="{FF2B5EF4-FFF2-40B4-BE49-F238E27FC236}">
                <a16:creationId xmlns:a16="http://schemas.microsoft.com/office/drawing/2014/main" id="{9F106CB7-E6A3-F8A8-A59F-05279B2F67FB}"/>
              </a:ext>
            </a:extLst>
          </p:cNvPr>
          <p:cNvGrpSpPr/>
          <p:nvPr/>
        </p:nvGrpSpPr>
        <p:grpSpPr>
          <a:xfrm>
            <a:off x="1744771" y="2369457"/>
            <a:ext cx="3678476" cy="1811055"/>
            <a:chOff x="294362" y="2514600"/>
            <a:chExt cx="3678476" cy="1811055"/>
          </a:xfrm>
          <a:solidFill>
            <a:schemeClr val="bg2">
              <a:lumMod val="95000"/>
            </a:schemeClr>
          </a:solidFill>
        </p:grpSpPr>
        <p:sp>
          <p:nvSpPr>
            <p:cNvPr id="21" name="Rounded Rectangle 68">
              <a:extLst>
                <a:ext uri="{FF2B5EF4-FFF2-40B4-BE49-F238E27FC236}">
                  <a16:creationId xmlns:a16="http://schemas.microsoft.com/office/drawing/2014/main" id="{CF5C63BC-D2B0-C27B-0E4D-4563951CFB74}"/>
                </a:ext>
              </a:extLst>
            </p:cNvPr>
            <p:cNvSpPr/>
            <p:nvPr/>
          </p:nvSpPr>
          <p:spPr>
            <a:xfrm>
              <a:off x="294362" y="2895600"/>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Integer</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22" name="Rounded Rectangle 69">
              <a:extLst>
                <a:ext uri="{FF2B5EF4-FFF2-40B4-BE49-F238E27FC236}">
                  <a16:creationId xmlns:a16="http://schemas.microsoft.com/office/drawing/2014/main" id="{FA7BB5F4-39BF-E24B-465D-430337C68DEA}"/>
                </a:ext>
              </a:extLst>
            </p:cNvPr>
            <p:cNvSpPr/>
            <p:nvPr/>
          </p:nvSpPr>
          <p:spPr>
            <a:xfrm>
              <a:off x="1213981" y="3716055"/>
              <a:ext cx="1077238" cy="6096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Floating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Point</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23" name="Rounded Rectangle 70">
              <a:extLst>
                <a:ext uri="{FF2B5EF4-FFF2-40B4-BE49-F238E27FC236}">
                  <a16:creationId xmlns:a16="http://schemas.microsoft.com/office/drawing/2014/main" id="{0311396A-2E69-BF3C-CC83-C48CC2601E48}"/>
                </a:ext>
              </a:extLst>
            </p:cNvPr>
            <p:cNvSpPr/>
            <p:nvPr/>
          </p:nvSpPr>
          <p:spPr>
            <a:xfrm>
              <a:off x="1882282" y="2895600"/>
              <a:ext cx="1291224"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Characters</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24" name="Rounded Rectangle 72">
              <a:extLst>
                <a:ext uri="{FF2B5EF4-FFF2-40B4-BE49-F238E27FC236}">
                  <a16:creationId xmlns:a16="http://schemas.microsoft.com/office/drawing/2014/main" id="{D2650CBC-64EE-4231-04E2-B9645C44E6D1}"/>
                </a:ext>
              </a:extLst>
            </p:cNvPr>
            <p:cNvSpPr/>
            <p:nvPr/>
          </p:nvSpPr>
          <p:spPr>
            <a:xfrm>
              <a:off x="2895600" y="3716055"/>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Pointers</a:t>
              </a:r>
              <a:endParaRPr kumimoji="0" lang="en-US" sz="1800" b="1" i="0" u="none" strike="noStrike" kern="0" cap="none" spc="0" normalizeH="0" baseline="0" noProof="0" dirty="0">
                <a:ln>
                  <a:noFill/>
                </a:ln>
                <a:solidFill>
                  <a:prstClr val="black"/>
                </a:solidFill>
                <a:effectLst/>
                <a:uLnTx/>
                <a:uFillTx/>
                <a:latin typeface="Calibri"/>
              </a:endParaRPr>
            </a:p>
          </p:txBody>
        </p:sp>
        <p:cxnSp>
          <p:nvCxnSpPr>
            <p:cNvPr id="25" name="Straight Connector 24">
              <a:extLst>
                <a:ext uri="{FF2B5EF4-FFF2-40B4-BE49-F238E27FC236}">
                  <a16:creationId xmlns:a16="http://schemas.microsoft.com/office/drawing/2014/main" id="{F7C076B2-7D28-B0DB-394A-BEE771653EF8}"/>
                </a:ext>
              </a:extLst>
            </p:cNvPr>
            <p:cNvCxnSpPr/>
            <p:nvPr/>
          </p:nvCxnSpPr>
          <p:spPr>
            <a:xfrm>
              <a:off x="832981" y="2667000"/>
              <a:ext cx="2601238" cy="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cxnSp>
          <p:nvCxnSpPr>
            <p:cNvPr id="26" name="Straight Arrow Connector 25">
              <a:extLst>
                <a:ext uri="{FF2B5EF4-FFF2-40B4-BE49-F238E27FC236}">
                  <a16:creationId xmlns:a16="http://schemas.microsoft.com/office/drawing/2014/main" id="{DB74621A-EA52-5A7F-DB4C-532EF1003341}"/>
                </a:ext>
              </a:extLst>
            </p:cNvPr>
            <p:cNvCxnSpPr>
              <a:endCxn id="21" idx="0"/>
            </p:cNvCxnSpPr>
            <p:nvPr/>
          </p:nvCxnSpPr>
          <p:spPr>
            <a:xfrm>
              <a:off x="832981" y="2667000"/>
              <a:ext cx="0" cy="2286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27" name="Straight Arrow Connector 26">
              <a:extLst>
                <a:ext uri="{FF2B5EF4-FFF2-40B4-BE49-F238E27FC236}">
                  <a16:creationId xmlns:a16="http://schemas.microsoft.com/office/drawing/2014/main" id="{D91782C6-D5C1-B7ED-22F6-8DDCED08A3FE}"/>
                </a:ext>
              </a:extLst>
            </p:cNvPr>
            <p:cNvCxnSpPr>
              <a:endCxn id="23" idx="0"/>
            </p:cNvCxnSpPr>
            <p:nvPr/>
          </p:nvCxnSpPr>
          <p:spPr>
            <a:xfrm>
              <a:off x="2516688" y="2653553"/>
              <a:ext cx="11206" cy="242047"/>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28" name="Straight Arrow Connector 27">
              <a:extLst>
                <a:ext uri="{FF2B5EF4-FFF2-40B4-BE49-F238E27FC236}">
                  <a16:creationId xmlns:a16="http://schemas.microsoft.com/office/drawing/2014/main" id="{D1DA2A19-1220-344C-6977-D7F1B6C332E1}"/>
                </a:ext>
              </a:extLst>
            </p:cNvPr>
            <p:cNvCxnSpPr>
              <a:endCxn id="24" idx="0"/>
            </p:cNvCxnSpPr>
            <p:nvPr/>
          </p:nvCxnSpPr>
          <p:spPr>
            <a:xfrm>
              <a:off x="3434219" y="2667000"/>
              <a:ext cx="0" cy="1049055"/>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29" name="Straight Arrow Connector 28">
              <a:extLst>
                <a:ext uri="{FF2B5EF4-FFF2-40B4-BE49-F238E27FC236}">
                  <a16:creationId xmlns:a16="http://schemas.microsoft.com/office/drawing/2014/main" id="{C9F5C767-DFDF-BB2B-176E-D524A768E335}"/>
                </a:ext>
              </a:extLst>
            </p:cNvPr>
            <p:cNvCxnSpPr>
              <a:endCxn id="22" idx="0"/>
            </p:cNvCxnSpPr>
            <p:nvPr/>
          </p:nvCxnSpPr>
          <p:spPr>
            <a:xfrm>
              <a:off x="1752600" y="2667000"/>
              <a:ext cx="0" cy="1049055"/>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30" name="Straight Connector 29">
              <a:extLst>
                <a:ext uri="{FF2B5EF4-FFF2-40B4-BE49-F238E27FC236}">
                  <a16:creationId xmlns:a16="http://schemas.microsoft.com/office/drawing/2014/main" id="{CB493FDD-26D6-4281-52A9-8ECF0CCBA38E}"/>
                </a:ext>
              </a:extLst>
            </p:cNvPr>
            <p:cNvCxnSpPr>
              <a:stCxn id="14" idx="2"/>
            </p:cNvCxnSpPr>
            <p:nvPr/>
          </p:nvCxnSpPr>
          <p:spPr>
            <a:xfrm>
              <a:off x="1905000" y="2514600"/>
              <a:ext cx="0" cy="15240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grpSp>
      <p:grpSp>
        <p:nvGrpSpPr>
          <p:cNvPr id="31" name="Group 30">
            <a:extLst>
              <a:ext uri="{FF2B5EF4-FFF2-40B4-BE49-F238E27FC236}">
                <a16:creationId xmlns:a16="http://schemas.microsoft.com/office/drawing/2014/main" id="{56F4A7A4-91AE-16D8-22CE-D43AF77FCB2D}"/>
              </a:ext>
            </a:extLst>
          </p:cNvPr>
          <p:cNvGrpSpPr/>
          <p:nvPr/>
        </p:nvGrpSpPr>
        <p:grpSpPr>
          <a:xfrm>
            <a:off x="6022409" y="3207657"/>
            <a:ext cx="3886199" cy="1295400"/>
            <a:chOff x="4572000" y="3352800"/>
            <a:chExt cx="3886199" cy="1295400"/>
          </a:xfrm>
          <a:solidFill>
            <a:schemeClr val="bg2">
              <a:lumMod val="95000"/>
            </a:schemeClr>
          </a:solidFill>
        </p:grpSpPr>
        <p:sp>
          <p:nvSpPr>
            <p:cNvPr id="32" name="Rounded Rectangle 85">
              <a:extLst>
                <a:ext uri="{FF2B5EF4-FFF2-40B4-BE49-F238E27FC236}">
                  <a16:creationId xmlns:a16="http://schemas.microsoft.com/office/drawing/2014/main" id="{DED8A12F-CAD5-CD9E-4ADB-8379CF88458A}"/>
                </a:ext>
              </a:extLst>
            </p:cNvPr>
            <p:cNvSpPr/>
            <p:nvPr/>
          </p:nvSpPr>
          <p:spPr>
            <a:xfrm>
              <a:off x="4572000" y="4038600"/>
              <a:ext cx="1077238" cy="609600"/>
            </a:xfrm>
            <a:prstGeom prst="roundRect">
              <a:avLst/>
            </a:prstGeom>
            <a:grp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Linear List</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33" name="Rounded Rectangle 86">
              <a:extLst>
                <a:ext uri="{FF2B5EF4-FFF2-40B4-BE49-F238E27FC236}">
                  <a16:creationId xmlns:a16="http://schemas.microsoft.com/office/drawing/2014/main" id="{AC617E22-0518-693F-FAE8-923DEA7EE055}"/>
                </a:ext>
              </a:extLst>
            </p:cNvPr>
            <p:cNvSpPr/>
            <p:nvPr/>
          </p:nvSpPr>
          <p:spPr>
            <a:xfrm>
              <a:off x="7173238" y="4038600"/>
              <a:ext cx="1284961" cy="609600"/>
            </a:xfrm>
            <a:prstGeom prst="roundRect">
              <a:avLst/>
            </a:prstGeom>
            <a:grp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Non-Linear List</a:t>
              </a:r>
              <a:endParaRPr kumimoji="0" lang="en-US" sz="1800" b="1" i="0" u="none" strike="noStrike" kern="0" cap="none" spc="0" normalizeH="0" baseline="0" noProof="0" dirty="0">
                <a:ln>
                  <a:noFill/>
                </a:ln>
                <a:solidFill>
                  <a:prstClr val="black"/>
                </a:solidFill>
                <a:effectLst/>
                <a:uLnTx/>
                <a:uFillTx/>
                <a:latin typeface="Calibri"/>
              </a:endParaRPr>
            </a:p>
          </p:txBody>
        </p:sp>
        <p:cxnSp>
          <p:nvCxnSpPr>
            <p:cNvPr id="34" name="Straight Connector 33">
              <a:extLst>
                <a:ext uri="{FF2B5EF4-FFF2-40B4-BE49-F238E27FC236}">
                  <a16:creationId xmlns:a16="http://schemas.microsoft.com/office/drawing/2014/main" id="{1F566503-82A5-57A8-B14F-685E21A137B9}"/>
                </a:ext>
              </a:extLst>
            </p:cNvPr>
            <p:cNvCxnSpPr/>
            <p:nvPr/>
          </p:nvCxnSpPr>
          <p:spPr>
            <a:xfrm>
              <a:off x="5110619" y="3733800"/>
              <a:ext cx="2705100" cy="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cxnSp>
          <p:nvCxnSpPr>
            <p:cNvPr id="35" name="Straight Arrow Connector 34">
              <a:extLst>
                <a:ext uri="{FF2B5EF4-FFF2-40B4-BE49-F238E27FC236}">
                  <a16:creationId xmlns:a16="http://schemas.microsoft.com/office/drawing/2014/main" id="{F2586E20-4912-F7B0-AA64-1567278EA8E3}"/>
                </a:ext>
              </a:extLst>
            </p:cNvPr>
            <p:cNvCxnSpPr>
              <a:endCxn id="32" idx="0"/>
            </p:cNvCxnSpPr>
            <p:nvPr/>
          </p:nvCxnSpPr>
          <p:spPr>
            <a:xfrm>
              <a:off x="5110619" y="3716055"/>
              <a:ext cx="0" cy="322545"/>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36" name="Straight Arrow Connector 35">
              <a:extLst>
                <a:ext uri="{FF2B5EF4-FFF2-40B4-BE49-F238E27FC236}">
                  <a16:creationId xmlns:a16="http://schemas.microsoft.com/office/drawing/2014/main" id="{C93ADF47-C833-A286-4509-1E3D8378A15A}"/>
                </a:ext>
              </a:extLst>
            </p:cNvPr>
            <p:cNvCxnSpPr>
              <a:cxnSpLocks/>
              <a:endCxn id="33" idx="0"/>
            </p:cNvCxnSpPr>
            <p:nvPr/>
          </p:nvCxnSpPr>
          <p:spPr>
            <a:xfrm>
              <a:off x="7815719" y="3733800"/>
              <a:ext cx="0"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37" name="Straight Connector 36">
              <a:extLst>
                <a:ext uri="{FF2B5EF4-FFF2-40B4-BE49-F238E27FC236}">
                  <a16:creationId xmlns:a16="http://schemas.microsoft.com/office/drawing/2014/main" id="{091D6A50-B3DF-94A7-0531-148DC101927A}"/>
                </a:ext>
              </a:extLst>
            </p:cNvPr>
            <p:cNvCxnSpPr>
              <a:stCxn id="55" idx="2"/>
            </p:cNvCxnSpPr>
            <p:nvPr/>
          </p:nvCxnSpPr>
          <p:spPr>
            <a:xfrm>
              <a:off x="6634619" y="3352800"/>
              <a:ext cx="0" cy="38100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grpSp>
      <p:grpSp>
        <p:nvGrpSpPr>
          <p:cNvPr id="38" name="Group 37">
            <a:extLst>
              <a:ext uri="{FF2B5EF4-FFF2-40B4-BE49-F238E27FC236}">
                <a16:creationId xmlns:a16="http://schemas.microsoft.com/office/drawing/2014/main" id="{ABF3EC17-4C6B-E39B-54BA-8DEC91695C9F}"/>
              </a:ext>
            </a:extLst>
          </p:cNvPr>
          <p:cNvGrpSpPr/>
          <p:nvPr/>
        </p:nvGrpSpPr>
        <p:grpSpPr>
          <a:xfrm>
            <a:off x="5326171" y="4503057"/>
            <a:ext cx="2374725" cy="1066800"/>
            <a:chOff x="3875762" y="4648200"/>
            <a:chExt cx="2374725" cy="1066800"/>
          </a:xfrm>
          <a:solidFill>
            <a:schemeClr val="bg2">
              <a:lumMod val="95000"/>
            </a:schemeClr>
          </a:solidFill>
        </p:grpSpPr>
        <p:sp>
          <p:nvSpPr>
            <p:cNvPr id="39" name="Rounded Rectangle 100">
              <a:extLst>
                <a:ext uri="{FF2B5EF4-FFF2-40B4-BE49-F238E27FC236}">
                  <a16:creationId xmlns:a16="http://schemas.microsoft.com/office/drawing/2014/main" id="{2D7644D3-C895-EB73-7881-D6E038B80BE9}"/>
                </a:ext>
              </a:extLst>
            </p:cNvPr>
            <p:cNvSpPr/>
            <p:nvPr/>
          </p:nvSpPr>
          <p:spPr>
            <a:xfrm>
              <a:off x="3875762" y="5257800"/>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Stack</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40" name="Rounded Rectangle 101">
              <a:extLst>
                <a:ext uri="{FF2B5EF4-FFF2-40B4-BE49-F238E27FC236}">
                  <a16:creationId xmlns:a16="http://schemas.microsoft.com/office/drawing/2014/main" id="{3669E81A-5E6A-A88A-AE3E-0712ED7ECEFD}"/>
                </a:ext>
              </a:extLst>
            </p:cNvPr>
            <p:cNvSpPr/>
            <p:nvPr/>
          </p:nvSpPr>
          <p:spPr>
            <a:xfrm>
              <a:off x="5173249" y="5257800"/>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Queue</a:t>
              </a:r>
              <a:endParaRPr kumimoji="0" lang="en-US" sz="1800" b="1" i="0" u="none" strike="noStrike" kern="0" cap="none" spc="0" normalizeH="0" baseline="0" noProof="0" dirty="0">
                <a:ln>
                  <a:noFill/>
                </a:ln>
                <a:solidFill>
                  <a:prstClr val="black"/>
                </a:solidFill>
                <a:effectLst/>
                <a:uLnTx/>
                <a:uFillTx/>
                <a:latin typeface="Calibri"/>
              </a:endParaRPr>
            </a:p>
          </p:txBody>
        </p:sp>
        <p:cxnSp>
          <p:nvCxnSpPr>
            <p:cNvPr id="41" name="Straight Connector 40">
              <a:extLst>
                <a:ext uri="{FF2B5EF4-FFF2-40B4-BE49-F238E27FC236}">
                  <a16:creationId xmlns:a16="http://schemas.microsoft.com/office/drawing/2014/main" id="{32EB73AC-8CC0-F595-10F9-EE23C8978F54}"/>
                </a:ext>
              </a:extLst>
            </p:cNvPr>
            <p:cNvCxnSpPr/>
            <p:nvPr/>
          </p:nvCxnSpPr>
          <p:spPr>
            <a:xfrm>
              <a:off x="4409162" y="4953000"/>
              <a:ext cx="1302706" cy="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A4930694-3756-F39D-CD42-69E77546F824}"/>
                </a:ext>
              </a:extLst>
            </p:cNvPr>
            <p:cNvCxnSpPr>
              <a:endCxn id="39" idx="0"/>
            </p:cNvCxnSpPr>
            <p:nvPr/>
          </p:nvCxnSpPr>
          <p:spPr>
            <a:xfrm>
              <a:off x="4409162" y="4953000"/>
              <a:ext cx="5219"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D745B560-E1F4-87E7-9652-46B70263FFC3}"/>
                </a:ext>
              </a:extLst>
            </p:cNvPr>
            <p:cNvCxnSpPr>
              <a:endCxn id="40" idx="0"/>
            </p:cNvCxnSpPr>
            <p:nvPr/>
          </p:nvCxnSpPr>
          <p:spPr>
            <a:xfrm>
              <a:off x="5711868" y="4953000"/>
              <a:ext cx="0"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0B7EA1FF-04AD-5028-A661-7095F07FDEA5}"/>
                </a:ext>
              </a:extLst>
            </p:cNvPr>
            <p:cNvCxnSpPr>
              <a:stCxn id="32" idx="2"/>
            </p:cNvCxnSpPr>
            <p:nvPr/>
          </p:nvCxnSpPr>
          <p:spPr>
            <a:xfrm>
              <a:off x="5110619" y="4648200"/>
              <a:ext cx="0" cy="30480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grpSp>
      <p:grpSp>
        <p:nvGrpSpPr>
          <p:cNvPr id="45" name="Group 44">
            <a:extLst>
              <a:ext uri="{FF2B5EF4-FFF2-40B4-BE49-F238E27FC236}">
                <a16:creationId xmlns:a16="http://schemas.microsoft.com/office/drawing/2014/main" id="{4E0F2484-7456-6673-5B62-72FE6D56CC5F}"/>
              </a:ext>
            </a:extLst>
          </p:cNvPr>
          <p:cNvGrpSpPr/>
          <p:nvPr/>
        </p:nvGrpSpPr>
        <p:grpSpPr>
          <a:xfrm>
            <a:off x="8085028" y="4503057"/>
            <a:ext cx="2362200" cy="1066800"/>
            <a:chOff x="6634619" y="4648200"/>
            <a:chExt cx="2362200" cy="1066800"/>
          </a:xfrm>
          <a:solidFill>
            <a:schemeClr val="bg2">
              <a:lumMod val="95000"/>
            </a:schemeClr>
          </a:solidFill>
        </p:grpSpPr>
        <p:sp>
          <p:nvSpPr>
            <p:cNvPr id="46" name="Rounded Rectangle 107">
              <a:extLst>
                <a:ext uri="{FF2B5EF4-FFF2-40B4-BE49-F238E27FC236}">
                  <a16:creationId xmlns:a16="http://schemas.microsoft.com/office/drawing/2014/main" id="{2C1AEB4C-726C-6912-3D22-EA87466C446C}"/>
                </a:ext>
              </a:extLst>
            </p:cNvPr>
            <p:cNvSpPr/>
            <p:nvPr/>
          </p:nvSpPr>
          <p:spPr>
            <a:xfrm>
              <a:off x="6634619" y="5257800"/>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Graphs</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47" name="Rounded Rectangle 108">
              <a:extLst>
                <a:ext uri="{FF2B5EF4-FFF2-40B4-BE49-F238E27FC236}">
                  <a16:creationId xmlns:a16="http://schemas.microsoft.com/office/drawing/2014/main" id="{E2A718A4-2447-822A-9BE4-210BE079F86F}"/>
                </a:ext>
              </a:extLst>
            </p:cNvPr>
            <p:cNvSpPr/>
            <p:nvPr/>
          </p:nvSpPr>
          <p:spPr>
            <a:xfrm>
              <a:off x="7919581" y="5257800"/>
              <a:ext cx="1077238" cy="457200"/>
            </a:xfrm>
            <a:prstGeom prst="roundRect">
              <a:avLst/>
            </a:prstGeom>
            <a:grp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Trees</a:t>
              </a:r>
              <a:endParaRPr kumimoji="0" lang="en-US" sz="1800" b="1" i="0" u="none" strike="noStrike" kern="0" cap="none" spc="0" normalizeH="0" baseline="0" noProof="0" dirty="0">
                <a:ln>
                  <a:noFill/>
                </a:ln>
                <a:solidFill>
                  <a:prstClr val="black"/>
                </a:solidFill>
                <a:effectLst/>
                <a:uLnTx/>
                <a:uFillTx/>
                <a:latin typeface="Calibri"/>
              </a:endParaRPr>
            </a:p>
          </p:txBody>
        </p:sp>
        <p:cxnSp>
          <p:nvCxnSpPr>
            <p:cNvPr id="48" name="Straight Connector 47">
              <a:extLst>
                <a:ext uri="{FF2B5EF4-FFF2-40B4-BE49-F238E27FC236}">
                  <a16:creationId xmlns:a16="http://schemas.microsoft.com/office/drawing/2014/main" id="{781DBAF6-2A01-6845-F8CE-25718D5C3E8C}"/>
                </a:ext>
              </a:extLst>
            </p:cNvPr>
            <p:cNvCxnSpPr/>
            <p:nvPr/>
          </p:nvCxnSpPr>
          <p:spPr>
            <a:xfrm>
              <a:off x="7173238" y="4953000"/>
              <a:ext cx="1284962" cy="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cxnSp>
          <p:nvCxnSpPr>
            <p:cNvPr id="49" name="Straight Arrow Connector 48">
              <a:extLst>
                <a:ext uri="{FF2B5EF4-FFF2-40B4-BE49-F238E27FC236}">
                  <a16:creationId xmlns:a16="http://schemas.microsoft.com/office/drawing/2014/main" id="{17E1D506-BCD0-E0B3-87D6-25E57E4A45CA}"/>
                </a:ext>
              </a:extLst>
            </p:cNvPr>
            <p:cNvCxnSpPr>
              <a:endCxn id="46" idx="0"/>
            </p:cNvCxnSpPr>
            <p:nvPr/>
          </p:nvCxnSpPr>
          <p:spPr>
            <a:xfrm>
              <a:off x="7173238" y="4953000"/>
              <a:ext cx="0"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411B0337-12F2-4759-6807-0881940B9AA9}"/>
                </a:ext>
              </a:extLst>
            </p:cNvPr>
            <p:cNvCxnSpPr>
              <a:endCxn id="47" idx="0"/>
            </p:cNvCxnSpPr>
            <p:nvPr/>
          </p:nvCxnSpPr>
          <p:spPr>
            <a:xfrm>
              <a:off x="8458200" y="4953000"/>
              <a:ext cx="0"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51" name="Straight Arrow Connector 50">
              <a:extLst>
                <a:ext uri="{FF2B5EF4-FFF2-40B4-BE49-F238E27FC236}">
                  <a16:creationId xmlns:a16="http://schemas.microsoft.com/office/drawing/2014/main" id="{DB5C29AE-6EF0-8B08-3260-DFF8435B3B54}"/>
                </a:ext>
              </a:extLst>
            </p:cNvPr>
            <p:cNvCxnSpPr>
              <a:cxnSpLocks/>
              <a:stCxn id="33" idx="2"/>
            </p:cNvCxnSpPr>
            <p:nvPr/>
          </p:nvCxnSpPr>
          <p:spPr>
            <a:xfrm>
              <a:off x="7815719" y="4648200"/>
              <a:ext cx="0" cy="3048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grpSp>
      <p:grpSp>
        <p:nvGrpSpPr>
          <p:cNvPr id="52" name="Group 51">
            <a:extLst>
              <a:ext uri="{FF2B5EF4-FFF2-40B4-BE49-F238E27FC236}">
                <a16:creationId xmlns:a16="http://schemas.microsoft.com/office/drawing/2014/main" id="{E598D3EA-5C09-73A3-FAB6-0DEB97D93C07}"/>
              </a:ext>
            </a:extLst>
          </p:cNvPr>
          <p:cNvGrpSpPr/>
          <p:nvPr/>
        </p:nvGrpSpPr>
        <p:grpSpPr>
          <a:xfrm>
            <a:off x="6022409" y="2369457"/>
            <a:ext cx="4277638" cy="838200"/>
            <a:chOff x="4572000" y="2514600"/>
            <a:chExt cx="4277638" cy="838200"/>
          </a:xfrm>
          <a:solidFill>
            <a:schemeClr val="bg2">
              <a:lumMod val="95000"/>
            </a:schemeClr>
          </a:solidFill>
        </p:grpSpPr>
        <p:sp>
          <p:nvSpPr>
            <p:cNvPr id="53" name="Rounded Rectangle 114">
              <a:extLst>
                <a:ext uri="{FF2B5EF4-FFF2-40B4-BE49-F238E27FC236}">
                  <a16:creationId xmlns:a16="http://schemas.microsoft.com/office/drawing/2014/main" id="{C3608D0B-1220-27E9-AFAE-D6BF0BDDCC2F}"/>
                </a:ext>
              </a:extLst>
            </p:cNvPr>
            <p:cNvSpPr/>
            <p:nvPr/>
          </p:nvSpPr>
          <p:spPr>
            <a:xfrm>
              <a:off x="4572000" y="2895600"/>
              <a:ext cx="1077238" cy="457200"/>
            </a:xfrm>
            <a:prstGeom prst="roundRect">
              <a:avLst/>
            </a:prstGeom>
            <a:grp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Arrays</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55" name="Rounded Rectangle 115">
              <a:extLst>
                <a:ext uri="{FF2B5EF4-FFF2-40B4-BE49-F238E27FC236}">
                  <a16:creationId xmlns:a16="http://schemas.microsoft.com/office/drawing/2014/main" id="{BCF400DB-71F2-DA88-A003-EA2186832A17}"/>
                </a:ext>
              </a:extLst>
            </p:cNvPr>
            <p:cNvSpPr/>
            <p:nvPr/>
          </p:nvSpPr>
          <p:spPr>
            <a:xfrm>
              <a:off x="6096000" y="2895600"/>
              <a:ext cx="1077238" cy="457200"/>
            </a:xfrm>
            <a:prstGeom prst="roundRect">
              <a:avLst/>
            </a:prstGeom>
            <a:grp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Lists</a:t>
              </a:r>
              <a:endParaRPr kumimoji="0" lang="en-US" sz="1800" b="1" i="0" u="none" strike="noStrike" kern="0" cap="none" spc="0" normalizeH="0" baseline="0" noProof="0" dirty="0">
                <a:ln>
                  <a:noFill/>
                </a:ln>
                <a:solidFill>
                  <a:prstClr val="black"/>
                </a:solidFill>
                <a:effectLst/>
                <a:uLnTx/>
                <a:uFillTx/>
                <a:latin typeface="Calibri"/>
              </a:endParaRPr>
            </a:p>
          </p:txBody>
        </p:sp>
        <p:sp>
          <p:nvSpPr>
            <p:cNvPr id="56" name="Rounded Rectangle 116">
              <a:extLst>
                <a:ext uri="{FF2B5EF4-FFF2-40B4-BE49-F238E27FC236}">
                  <a16:creationId xmlns:a16="http://schemas.microsoft.com/office/drawing/2014/main" id="{D3077597-F7B1-96AB-A090-FAA8D3C65A97}"/>
                </a:ext>
              </a:extLst>
            </p:cNvPr>
            <p:cNvSpPr/>
            <p:nvPr/>
          </p:nvSpPr>
          <p:spPr>
            <a:xfrm>
              <a:off x="7772400" y="2895600"/>
              <a:ext cx="1077238" cy="457200"/>
            </a:xfrm>
            <a:prstGeom prst="roundRect">
              <a:avLst/>
            </a:prstGeom>
            <a:grp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black"/>
                  </a:solidFill>
                  <a:effectLst/>
                  <a:uLnTx/>
                  <a:uFillTx/>
                  <a:latin typeface="Calibri"/>
                </a:rPr>
                <a:t>Files</a:t>
              </a:r>
              <a:endParaRPr kumimoji="0" lang="en-US" sz="1800" b="1" i="0" u="none" strike="noStrike" kern="0" cap="none" spc="0" normalizeH="0" baseline="0" noProof="0" dirty="0">
                <a:ln>
                  <a:noFill/>
                </a:ln>
                <a:solidFill>
                  <a:prstClr val="black"/>
                </a:solidFill>
                <a:effectLst/>
                <a:uLnTx/>
                <a:uFillTx/>
                <a:latin typeface="Calibri"/>
              </a:endParaRPr>
            </a:p>
          </p:txBody>
        </p:sp>
        <p:cxnSp>
          <p:nvCxnSpPr>
            <p:cNvPr id="57" name="Straight Connector 56">
              <a:extLst>
                <a:ext uri="{FF2B5EF4-FFF2-40B4-BE49-F238E27FC236}">
                  <a16:creationId xmlns:a16="http://schemas.microsoft.com/office/drawing/2014/main" id="{A26231BD-3BBB-8B13-896D-298F763F1708}"/>
                </a:ext>
              </a:extLst>
            </p:cNvPr>
            <p:cNvCxnSpPr/>
            <p:nvPr/>
          </p:nvCxnSpPr>
          <p:spPr>
            <a:xfrm>
              <a:off x="5110619" y="2667000"/>
              <a:ext cx="3200400" cy="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AA9E7529-C42A-2F81-CCA4-F250B377741D}"/>
                </a:ext>
              </a:extLst>
            </p:cNvPr>
            <p:cNvCxnSpPr>
              <a:endCxn id="53" idx="0"/>
            </p:cNvCxnSpPr>
            <p:nvPr/>
          </p:nvCxnSpPr>
          <p:spPr>
            <a:xfrm>
              <a:off x="5110619" y="2667000"/>
              <a:ext cx="0" cy="2286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586BEA33-883A-8A14-DE8C-05C1C1EAE133}"/>
                </a:ext>
              </a:extLst>
            </p:cNvPr>
            <p:cNvCxnSpPr>
              <a:endCxn id="55" idx="0"/>
            </p:cNvCxnSpPr>
            <p:nvPr/>
          </p:nvCxnSpPr>
          <p:spPr>
            <a:xfrm>
              <a:off x="6634619" y="2667000"/>
              <a:ext cx="0" cy="2286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E1938F1C-C20D-A089-945E-794E195AA1DF}"/>
                </a:ext>
              </a:extLst>
            </p:cNvPr>
            <p:cNvCxnSpPr>
              <a:endCxn id="56" idx="0"/>
            </p:cNvCxnSpPr>
            <p:nvPr/>
          </p:nvCxnSpPr>
          <p:spPr>
            <a:xfrm>
              <a:off x="8311019" y="2667000"/>
              <a:ext cx="0" cy="228600"/>
            </a:xfrm>
            <a:prstGeom prst="straightConnector1">
              <a:avLst/>
            </a:prstGeom>
            <a:grpFill/>
            <a:ln w="25400" cap="flat" cmpd="sng" algn="ctr">
              <a:solidFill>
                <a:sysClr val="windowText" lastClr="000000">
                  <a:lumMod val="50000"/>
                  <a:lumOff val="50000"/>
                </a:sysClr>
              </a:solidFill>
              <a:prstDash val="solid"/>
              <a:tailEnd type="arrow"/>
            </a:ln>
            <a:effectLst>
              <a:outerShdw blurRad="40000" dist="20000" dir="5400000" rotWithShape="0">
                <a:srgbClr val="000000">
                  <a:alpha val="38000"/>
                </a:srgbClr>
              </a:outerShdw>
            </a:effectLst>
          </p:spPr>
        </p:cxnSp>
        <p:cxnSp>
          <p:nvCxnSpPr>
            <p:cNvPr id="65" name="Straight Connector 64">
              <a:extLst>
                <a:ext uri="{FF2B5EF4-FFF2-40B4-BE49-F238E27FC236}">
                  <a16:creationId xmlns:a16="http://schemas.microsoft.com/office/drawing/2014/main" id="{A4D2F2C1-7F8C-34E7-A5BA-2D62E81D654F}"/>
                </a:ext>
              </a:extLst>
            </p:cNvPr>
            <p:cNvCxnSpPr>
              <a:stCxn id="15" idx="2"/>
            </p:cNvCxnSpPr>
            <p:nvPr/>
          </p:nvCxnSpPr>
          <p:spPr>
            <a:xfrm>
              <a:off x="6997352" y="2514600"/>
              <a:ext cx="0" cy="152400"/>
            </a:xfrm>
            <a:prstGeom prst="line">
              <a:avLst/>
            </a:prstGeom>
            <a:grpFill/>
            <a:ln w="25400"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cxnSp>
      </p:grpSp>
      <p:sp>
        <p:nvSpPr>
          <p:cNvPr id="72" name="TextBox 71">
            <a:extLst>
              <a:ext uri="{FF2B5EF4-FFF2-40B4-BE49-F238E27FC236}">
                <a16:creationId xmlns:a16="http://schemas.microsoft.com/office/drawing/2014/main" id="{D555D48B-86A6-26C5-AD33-7F629090CE8E}"/>
              </a:ext>
            </a:extLst>
          </p:cNvPr>
          <p:cNvSpPr txBox="1"/>
          <p:nvPr/>
        </p:nvSpPr>
        <p:spPr>
          <a:xfrm>
            <a:off x="271653" y="808130"/>
            <a:ext cx="3612238" cy="1015663"/>
          </a:xfrm>
          <a:prstGeom prst="rect">
            <a:avLst/>
          </a:prstGeom>
          <a:noFill/>
        </p:spPr>
        <p:txBody>
          <a:bodyPr wrap="square" rtlCol="0">
            <a:spAutoFit/>
          </a:bodyPr>
          <a:lstStyle/>
          <a:p>
            <a:pPr algn="ctr"/>
            <a:r>
              <a:rPr lang="en-US" sz="2000" dirty="0">
                <a:solidFill>
                  <a:srgbClr val="FF0000"/>
                </a:solidFill>
              </a:rPr>
              <a:t>basic structures and are directly operated upon by machine instructions</a:t>
            </a:r>
            <a:endParaRPr lang="en-IN" sz="2000" dirty="0">
              <a:solidFill>
                <a:srgbClr val="FF0000"/>
              </a:solidFill>
            </a:endParaRPr>
          </a:p>
        </p:txBody>
      </p:sp>
      <p:sp>
        <p:nvSpPr>
          <p:cNvPr id="74" name="TextBox 73">
            <a:extLst>
              <a:ext uri="{FF2B5EF4-FFF2-40B4-BE49-F238E27FC236}">
                <a16:creationId xmlns:a16="http://schemas.microsoft.com/office/drawing/2014/main" id="{EAABB624-7F59-02BA-6FC7-0874B3008417}"/>
              </a:ext>
            </a:extLst>
          </p:cNvPr>
          <p:cNvSpPr txBox="1"/>
          <p:nvPr/>
        </p:nvSpPr>
        <p:spPr>
          <a:xfrm>
            <a:off x="8668408" y="650010"/>
            <a:ext cx="3612238" cy="1323439"/>
          </a:xfrm>
          <a:prstGeom prst="rect">
            <a:avLst/>
          </a:prstGeom>
          <a:noFill/>
        </p:spPr>
        <p:txBody>
          <a:bodyPr wrap="square" rtlCol="0">
            <a:spAutoFit/>
          </a:bodyPr>
          <a:lstStyle/>
          <a:p>
            <a:pPr algn="ctr"/>
            <a:r>
              <a:rPr lang="en-US" sz="2000" dirty="0">
                <a:solidFill>
                  <a:srgbClr val="FF0000"/>
                </a:solidFill>
              </a:rPr>
              <a:t>not directly provided by the programming language as a basic type, but is built using primitive data types </a:t>
            </a:r>
            <a:endParaRPr lang="en-IN" sz="2000" dirty="0">
              <a:solidFill>
                <a:srgbClr val="FF0000"/>
              </a:solidFill>
            </a:endParaRPr>
          </a:p>
        </p:txBody>
      </p:sp>
      <p:sp>
        <p:nvSpPr>
          <p:cNvPr id="78" name="Rectangle 77">
            <a:extLst>
              <a:ext uri="{FF2B5EF4-FFF2-40B4-BE49-F238E27FC236}">
                <a16:creationId xmlns:a16="http://schemas.microsoft.com/office/drawing/2014/main" id="{09E46961-25CF-3786-3D7B-AE997E90653C}"/>
              </a:ext>
            </a:extLst>
          </p:cNvPr>
          <p:cNvSpPr/>
          <p:nvPr/>
        </p:nvSpPr>
        <p:spPr>
          <a:xfrm>
            <a:off x="1322962" y="2455448"/>
            <a:ext cx="4160824" cy="188069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A3271B64-86A1-EC9D-7D1F-2569A4FEFB0D}"/>
              </a:ext>
            </a:extLst>
          </p:cNvPr>
          <p:cNvSpPr txBox="1"/>
          <p:nvPr/>
        </p:nvSpPr>
        <p:spPr>
          <a:xfrm>
            <a:off x="4597290" y="4485311"/>
            <a:ext cx="3612238" cy="707886"/>
          </a:xfrm>
          <a:prstGeom prst="rect">
            <a:avLst/>
          </a:prstGeom>
          <a:noFill/>
        </p:spPr>
        <p:txBody>
          <a:bodyPr wrap="square" rtlCol="0">
            <a:spAutoFit/>
          </a:bodyPr>
          <a:lstStyle/>
          <a:p>
            <a:pPr algn="ctr"/>
            <a:r>
              <a:rPr lang="en-US" sz="2000" dirty="0">
                <a:solidFill>
                  <a:srgbClr val="FF0000"/>
                </a:solidFill>
              </a:rPr>
              <a:t>data elements are stored sequentially or linearly</a:t>
            </a:r>
            <a:endParaRPr lang="en-IN" sz="2000" dirty="0">
              <a:solidFill>
                <a:srgbClr val="FF0000"/>
              </a:solidFill>
            </a:endParaRPr>
          </a:p>
        </p:txBody>
      </p:sp>
      <p:sp>
        <p:nvSpPr>
          <p:cNvPr id="82" name="TextBox 81">
            <a:extLst>
              <a:ext uri="{FF2B5EF4-FFF2-40B4-BE49-F238E27FC236}">
                <a16:creationId xmlns:a16="http://schemas.microsoft.com/office/drawing/2014/main" id="{28F43679-8B82-A01D-E653-91B1BAFF9A11}"/>
              </a:ext>
            </a:extLst>
          </p:cNvPr>
          <p:cNvSpPr txBox="1"/>
          <p:nvPr/>
        </p:nvSpPr>
        <p:spPr>
          <a:xfrm>
            <a:off x="7702387" y="4490946"/>
            <a:ext cx="3612238" cy="707886"/>
          </a:xfrm>
          <a:prstGeom prst="rect">
            <a:avLst/>
          </a:prstGeom>
          <a:noFill/>
        </p:spPr>
        <p:txBody>
          <a:bodyPr wrap="square" rtlCol="0">
            <a:spAutoFit/>
          </a:bodyPr>
          <a:lstStyle/>
          <a:p>
            <a:pPr algn="ctr"/>
            <a:r>
              <a:rPr lang="en-US" sz="2000" dirty="0">
                <a:solidFill>
                  <a:srgbClr val="FF0000"/>
                </a:solidFill>
              </a:rPr>
              <a:t>data elements are not stored sequentially or linearly</a:t>
            </a:r>
            <a:endParaRPr lang="en-IN" sz="2000" dirty="0">
              <a:solidFill>
                <a:srgbClr val="FF0000"/>
              </a:solidFill>
            </a:endParaRPr>
          </a:p>
        </p:txBody>
      </p:sp>
    </p:spTree>
    <p:extLst>
      <p:ext uri="{BB962C8B-B14F-4D97-AF65-F5344CB8AC3E}">
        <p14:creationId xmlns:p14="http://schemas.microsoft.com/office/powerpoint/2010/main" val="411221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1" presetClass="exit"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heel(1)">
                                      <p:cBhvr>
                                        <p:cTn id="47" dur="20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9"/>
                                          </p:stCondLst>
                                        </p:cTn>
                                        <p:tgtEl>
                                          <p:spTgt spid="7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7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7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up)">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72" grpId="0"/>
      <p:bldP spid="72" grpId="1"/>
      <p:bldP spid="74" grpId="0"/>
      <p:bldP spid="74" grpId="1"/>
      <p:bldP spid="78" grpId="0" animBg="1"/>
      <p:bldP spid="78" grpId="1" animBg="1"/>
      <p:bldP spid="80" grpId="0"/>
      <p:bldP spid="80" grpId="1"/>
      <p:bldP spid="82" grpId="0"/>
      <p:bldP spid="8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18686" y="1367559"/>
            <a:ext cx="7694136" cy="2373931"/>
          </a:xfrm>
        </p:spPr>
        <p:txBody>
          <a:bodyPr/>
          <a:lstStyle/>
          <a:p>
            <a:r>
              <a:rPr lang="en-US" sz="6000" dirty="0"/>
              <a:t>Placement related Questions</a:t>
            </a:r>
            <a:br>
              <a:rPr lang="en-US"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Pradyuman.jadeja@darshan.ac.in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+91 9879461848</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Dr. </a:t>
            </a:r>
            <a:r>
              <a:rPr lang="en-US" dirty="0" err="1"/>
              <a:t>Pradyuman</a:t>
            </a:r>
            <a:r>
              <a:rPr lang="en-US" dirty="0"/>
              <a:t> U. </a:t>
            </a:r>
            <a:r>
              <a:rPr lang="en-US" dirty="0" err="1"/>
              <a:t>Jadeja</a:t>
            </a:r>
            <a:endParaRPr lang="en-US" dirty="0"/>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Data Structure</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Placeholder 7"/>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a:fillRect/>
          </a:stretch>
        </p:blipFill>
        <p:spPr>
          <a:xfrm>
            <a:off x="345180" y="5218798"/>
            <a:ext cx="1353599" cy="1353599"/>
          </a:xfrm>
        </p:spPr>
      </p:pic>
    </p:spTree>
    <p:extLst>
      <p:ext uri="{BB962C8B-B14F-4D97-AF65-F5344CB8AC3E}">
        <p14:creationId xmlns:p14="http://schemas.microsoft.com/office/powerpoint/2010/main" val="1457381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62656" y="1333519"/>
            <a:ext cx="3729576" cy="5234429"/>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p:cNvSpPr>
            <a:spLocks noGrp="1"/>
          </p:cNvSpPr>
          <p:nvPr>
            <p:ph type="title"/>
          </p:nvPr>
        </p:nvSpPr>
        <p:spPr/>
        <p:txBody>
          <a:bodyPr/>
          <a:lstStyle/>
          <a:p>
            <a:r>
              <a:rPr lang="en-US" dirty="0"/>
              <a:t>Program#1</a:t>
            </a:r>
            <a:endParaRPr lang="en-IN" dirty="0"/>
          </a:p>
        </p:txBody>
      </p:sp>
      <p:sp>
        <p:nvSpPr>
          <p:cNvPr id="9" name="Content Placeholder 8"/>
          <p:cNvSpPr>
            <a:spLocks noGrp="1"/>
          </p:cNvSpPr>
          <p:nvPr>
            <p:ph idx="1"/>
          </p:nvPr>
        </p:nvSpPr>
        <p:spPr/>
        <p:txBody>
          <a:bodyPr/>
          <a:lstStyle/>
          <a:p>
            <a:r>
              <a:rPr lang="en-IN" dirty="0"/>
              <a:t>You have given two string s1 and s2 , now return substring from s1 having characters that are not included in string s2. </a:t>
            </a:r>
            <a:r>
              <a:rPr lang="en-IN" b="1" dirty="0"/>
              <a:t>(</a:t>
            </a:r>
            <a:r>
              <a:rPr lang="en-IN" b="1" dirty="0" err="1"/>
              <a:t>Tark</a:t>
            </a:r>
            <a:r>
              <a:rPr lang="en-IN" b="1" dirty="0"/>
              <a:t>)</a:t>
            </a:r>
            <a:r>
              <a:rPr lang="en-IN" dirty="0"/>
              <a:t> </a:t>
            </a:r>
          </a:p>
          <a:p>
            <a:pPr marL="0" lvl="0" indent="0">
              <a:buNone/>
            </a:pPr>
            <a:endParaRPr lang="en-IN" dirty="0"/>
          </a:p>
          <a:p>
            <a:pPr marL="0" lvl="0" indent="0">
              <a:buNone/>
            </a:pPr>
            <a:r>
              <a:rPr lang="en-IN" dirty="0"/>
              <a:t>For example:</a:t>
            </a:r>
          </a:p>
          <a:p>
            <a:pPr marL="0" lvl="0" indent="0">
              <a:buNone/>
            </a:pPr>
            <a:r>
              <a:rPr lang="en-IN" b="1" u="sng" dirty="0"/>
              <a:t>INPUT:</a:t>
            </a:r>
          </a:p>
          <a:p>
            <a:pPr marL="0" lvl="0" indent="0">
              <a:buNone/>
            </a:pPr>
            <a:r>
              <a:rPr lang="en-IN" dirty="0"/>
              <a:t>s1=DARSHAN</a:t>
            </a:r>
          </a:p>
          <a:p>
            <a:pPr marL="0" lvl="0" indent="0">
              <a:buNone/>
            </a:pPr>
            <a:r>
              <a:rPr lang="en-IN" dirty="0"/>
              <a:t>s2=ASH </a:t>
            </a:r>
          </a:p>
          <a:p>
            <a:pPr marL="0" lvl="0" indent="0">
              <a:buNone/>
            </a:pPr>
            <a:endParaRPr lang="en-IN" dirty="0"/>
          </a:p>
          <a:p>
            <a:pPr marL="0" lvl="0" indent="0">
              <a:buNone/>
            </a:pPr>
            <a:r>
              <a:rPr lang="en-IN" b="1" u="sng" dirty="0"/>
              <a:t>OUTPUT:</a:t>
            </a:r>
          </a:p>
          <a:p>
            <a:pPr marL="0" lvl="0" indent="0">
              <a:buNone/>
            </a:pPr>
            <a:r>
              <a:rPr lang="en-IN" dirty="0"/>
              <a:t>DRN</a:t>
            </a:r>
          </a:p>
          <a:p>
            <a:pPr marL="0" indent="0">
              <a:buNone/>
            </a:pPr>
            <a:endParaRPr lang="en-US" dirty="0"/>
          </a:p>
        </p:txBody>
      </p:sp>
      <p:sp>
        <p:nvSpPr>
          <p:cNvPr id="3" name="TextBox 2"/>
          <p:cNvSpPr txBox="1"/>
          <p:nvPr/>
        </p:nvSpPr>
        <p:spPr>
          <a:xfrm>
            <a:off x="7862656" y="1330125"/>
            <a:ext cx="3542763" cy="5324535"/>
          </a:xfrm>
          <a:prstGeom prst="rect">
            <a:avLst/>
          </a:prstGeom>
          <a:noFill/>
        </p:spPr>
        <p:txBody>
          <a:bodyPr wrap="square" rtlCol="0">
            <a:spAutoFit/>
          </a:bodyPr>
          <a:lstStyle/>
          <a:p>
            <a:pPr>
              <a:spcBef>
                <a:spcPts val="600"/>
              </a:spcBef>
            </a:pPr>
            <a:r>
              <a:rPr lang="en-US" dirty="0"/>
              <a:t>Function </a:t>
            </a:r>
            <a:r>
              <a:rPr lang="en-US" dirty="0" err="1"/>
              <a:t>RemoveCharacters</a:t>
            </a:r>
            <a:r>
              <a:rPr lang="en-US" dirty="0"/>
              <a:t>(s1, s2):</a:t>
            </a:r>
          </a:p>
          <a:p>
            <a:pPr>
              <a:spcBef>
                <a:spcPts val="600"/>
              </a:spcBef>
            </a:pPr>
            <a:r>
              <a:rPr lang="en-US" dirty="0"/>
              <a:t>    Initialize an empty string result</a:t>
            </a:r>
          </a:p>
          <a:p>
            <a:pPr>
              <a:spcBef>
                <a:spcPts val="600"/>
              </a:spcBef>
            </a:pPr>
            <a:endParaRPr lang="en-US" dirty="0"/>
          </a:p>
          <a:p>
            <a:pPr>
              <a:spcBef>
                <a:spcPts val="600"/>
              </a:spcBef>
            </a:pPr>
            <a:r>
              <a:rPr lang="en-US" dirty="0"/>
              <a:t>    for </a:t>
            </a:r>
            <a:r>
              <a:rPr lang="en-US" dirty="0" err="1"/>
              <a:t>i</a:t>
            </a:r>
            <a:r>
              <a:rPr lang="en-US" dirty="0"/>
              <a:t> from 0 to </a:t>
            </a:r>
            <a:r>
              <a:rPr lang="en-US" dirty="0" err="1"/>
              <a:t>len</a:t>
            </a:r>
            <a:r>
              <a:rPr lang="en-US" dirty="0"/>
              <a:t>(s1) - 1:</a:t>
            </a:r>
          </a:p>
          <a:p>
            <a:pPr>
              <a:spcBef>
                <a:spcPts val="600"/>
              </a:spcBef>
            </a:pPr>
            <a:r>
              <a:rPr lang="en-US" dirty="0"/>
              <a:t>        </a:t>
            </a:r>
            <a:r>
              <a:rPr lang="en-US" dirty="0" err="1"/>
              <a:t>includeChar</a:t>
            </a:r>
            <a:r>
              <a:rPr lang="en-US" dirty="0"/>
              <a:t> = true</a:t>
            </a:r>
          </a:p>
          <a:p>
            <a:pPr>
              <a:spcBef>
                <a:spcPts val="600"/>
              </a:spcBef>
            </a:pPr>
            <a:endParaRPr lang="en-US" dirty="0"/>
          </a:p>
          <a:p>
            <a:pPr>
              <a:spcBef>
                <a:spcPts val="600"/>
              </a:spcBef>
            </a:pPr>
            <a:r>
              <a:rPr lang="en-US" dirty="0"/>
              <a:t>        for j from 0 to </a:t>
            </a:r>
            <a:r>
              <a:rPr lang="en-US" dirty="0" err="1"/>
              <a:t>len</a:t>
            </a:r>
            <a:r>
              <a:rPr lang="en-US" dirty="0"/>
              <a:t>(s2) - 1:</a:t>
            </a:r>
          </a:p>
          <a:p>
            <a:pPr>
              <a:spcBef>
                <a:spcPts val="600"/>
              </a:spcBef>
            </a:pPr>
            <a:r>
              <a:rPr lang="en-US" dirty="0"/>
              <a:t>            if s1[</a:t>
            </a:r>
            <a:r>
              <a:rPr lang="en-US" dirty="0" err="1"/>
              <a:t>i</a:t>
            </a:r>
            <a:r>
              <a:rPr lang="en-US" dirty="0"/>
              <a:t>] == s2[j]:</a:t>
            </a:r>
          </a:p>
          <a:p>
            <a:pPr>
              <a:spcBef>
                <a:spcPts val="600"/>
              </a:spcBef>
            </a:pPr>
            <a:r>
              <a:rPr lang="en-US" dirty="0"/>
              <a:t>                </a:t>
            </a:r>
            <a:r>
              <a:rPr lang="en-US" dirty="0" err="1"/>
              <a:t>includeChar</a:t>
            </a:r>
            <a:r>
              <a:rPr lang="en-US" dirty="0"/>
              <a:t> = false</a:t>
            </a:r>
          </a:p>
          <a:p>
            <a:pPr>
              <a:spcBef>
                <a:spcPts val="600"/>
              </a:spcBef>
            </a:pPr>
            <a:r>
              <a:rPr lang="en-US" dirty="0"/>
              <a:t>                break</a:t>
            </a:r>
          </a:p>
          <a:p>
            <a:pPr>
              <a:spcBef>
                <a:spcPts val="600"/>
              </a:spcBef>
            </a:pPr>
            <a:endParaRPr lang="en-US" dirty="0"/>
          </a:p>
          <a:p>
            <a:pPr>
              <a:spcBef>
                <a:spcPts val="600"/>
              </a:spcBef>
            </a:pPr>
            <a:r>
              <a:rPr lang="en-US" dirty="0"/>
              <a:t>        if </a:t>
            </a:r>
            <a:r>
              <a:rPr lang="en-US" dirty="0" err="1"/>
              <a:t>includeChar</a:t>
            </a:r>
            <a:r>
              <a:rPr lang="en-US" dirty="0"/>
              <a:t> is true:</a:t>
            </a:r>
          </a:p>
          <a:p>
            <a:pPr>
              <a:spcBef>
                <a:spcPts val="600"/>
              </a:spcBef>
            </a:pPr>
            <a:r>
              <a:rPr lang="en-US" dirty="0"/>
              <a:t>            Append s1[</a:t>
            </a:r>
            <a:r>
              <a:rPr lang="en-US" dirty="0" err="1"/>
              <a:t>i</a:t>
            </a:r>
            <a:r>
              <a:rPr lang="en-US" dirty="0"/>
              <a:t>] to result</a:t>
            </a:r>
          </a:p>
          <a:p>
            <a:pPr>
              <a:spcBef>
                <a:spcPts val="600"/>
              </a:spcBef>
            </a:pPr>
            <a:endParaRPr lang="en-US" dirty="0"/>
          </a:p>
          <a:p>
            <a:pPr>
              <a:spcBef>
                <a:spcPts val="600"/>
              </a:spcBef>
            </a:pPr>
            <a:r>
              <a:rPr lang="en-US" dirty="0"/>
              <a:t>    return result</a:t>
            </a:r>
          </a:p>
        </p:txBody>
      </p:sp>
    </p:spTree>
    <p:extLst>
      <p:ext uri="{BB962C8B-B14F-4D97-AF65-F5344CB8AC3E}">
        <p14:creationId xmlns:p14="http://schemas.microsoft.com/office/powerpoint/2010/main" val="23741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06819" y="2684206"/>
            <a:ext cx="3380846" cy="2812026"/>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p:cNvSpPr>
            <a:spLocks noGrp="1"/>
          </p:cNvSpPr>
          <p:nvPr>
            <p:ph type="title"/>
          </p:nvPr>
        </p:nvSpPr>
        <p:spPr/>
        <p:txBody>
          <a:bodyPr/>
          <a:lstStyle/>
          <a:p>
            <a:r>
              <a:rPr lang="en-US" dirty="0"/>
              <a:t>Program#2</a:t>
            </a:r>
            <a:endParaRPr lang="en-IN" dirty="0"/>
          </a:p>
        </p:txBody>
      </p:sp>
      <p:sp>
        <p:nvSpPr>
          <p:cNvPr id="9" name="Content Placeholder 8"/>
          <p:cNvSpPr>
            <a:spLocks noGrp="1"/>
          </p:cNvSpPr>
          <p:nvPr>
            <p:ph idx="1"/>
          </p:nvPr>
        </p:nvSpPr>
        <p:spPr/>
        <p:txBody>
          <a:bodyPr/>
          <a:lstStyle/>
          <a:p>
            <a:pPr lvl="0"/>
            <a:r>
              <a:rPr lang="en-IN" dirty="0"/>
              <a:t>Find the Earliest Repeating Character.</a:t>
            </a:r>
          </a:p>
          <a:p>
            <a:r>
              <a:rPr lang="en-IN" dirty="0"/>
              <a:t>Given a string S of length n, the task is to find the earliest repeated character in it. The earliest repeated character means, the character that occurs more than once and whose second occurrence has the smallest index. </a:t>
            </a:r>
            <a:r>
              <a:rPr lang="en-IN" b="1" dirty="0"/>
              <a:t>(Prominent Pixel)</a:t>
            </a:r>
            <a:endParaRPr lang="en-IN" dirty="0"/>
          </a:p>
          <a:p>
            <a:pPr marL="0" lvl="0" indent="0">
              <a:buNone/>
            </a:pPr>
            <a:r>
              <a:rPr lang="en-IN" dirty="0"/>
              <a:t>For example:</a:t>
            </a:r>
          </a:p>
          <a:p>
            <a:pPr marL="0" lvl="0" indent="0">
              <a:buNone/>
            </a:pPr>
            <a:r>
              <a:rPr lang="en-IN" b="1" u="sng" dirty="0"/>
              <a:t>INPUT:</a:t>
            </a:r>
          </a:p>
          <a:p>
            <a:pPr marL="0" lvl="0" indent="0">
              <a:buNone/>
            </a:pPr>
            <a:r>
              <a:rPr lang="en-IN" dirty="0"/>
              <a:t>s = "hello buddy" </a:t>
            </a:r>
          </a:p>
          <a:p>
            <a:pPr marL="0" lvl="0" indent="0">
              <a:buNone/>
            </a:pPr>
            <a:r>
              <a:rPr lang="en-IN" b="1" u="sng" dirty="0"/>
              <a:t>OUTPUT:</a:t>
            </a:r>
          </a:p>
          <a:p>
            <a:pPr marL="0" lvl="0" indent="0">
              <a:buNone/>
            </a:pPr>
            <a:r>
              <a:rPr lang="en-IN" dirty="0"/>
              <a:t>l</a:t>
            </a:r>
          </a:p>
          <a:p>
            <a:pPr marL="0" indent="0">
              <a:buNone/>
            </a:pPr>
            <a:r>
              <a:rPr lang="en-IN" b="1" u="sng" dirty="0"/>
              <a:t>Explanation: </a:t>
            </a:r>
          </a:p>
          <a:p>
            <a:pPr marL="0" indent="0">
              <a:buNone/>
            </a:pPr>
            <a:r>
              <a:rPr lang="en-IN" dirty="0"/>
              <a:t>l is the first element that repeats</a:t>
            </a:r>
          </a:p>
          <a:p>
            <a:pPr marL="0" indent="0">
              <a:buNone/>
            </a:pPr>
            <a:endParaRPr lang="en-US" dirty="0"/>
          </a:p>
        </p:txBody>
      </p:sp>
      <p:sp>
        <p:nvSpPr>
          <p:cNvPr id="4" name="TextBox 3"/>
          <p:cNvSpPr txBox="1"/>
          <p:nvPr/>
        </p:nvSpPr>
        <p:spPr>
          <a:xfrm rot="10800000" flipV="1">
            <a:off x="7306819" y="2172216"/>
            <a:ext cx="4049438" cy="3416320"/>
          </a:xfrm>
          <a:prstGeom prst="rect">
            <a:avLst/>
          </a:prstGeom>
          <a:noFill/>
        </p:spPr>
        <p:txBody>
          <a:bodyPr wrap="square" rtlCol="0">
            <a:spAutoFit/>
          </a:bodyPr>
          <a:lstStyle/>
          <a:p>
            <a:endParaRPr lang="en-IN" dirty="0"/>
          </a:p>
          <a:p>
            <a:endParaRPr lang="en-IN" dirty="0"/>
          </a:p>
          <a:p>
            <a:pPr>
              <a:lnSpc>
                <a:spcPct val="150000"/>
              </a:lnSpc>
            </a:pPr>
            <a:r>
              <a:rPr lang="en-IN" dirty="0"/>
              <a:t>Function </a:t>
            </a:r>
            <a:r>
              <a:rPr lang="en-IN" dirty="0" err="1"/>
              <a:t>FirstRepCharacter</a:t>
            </a:r>
            <a:r>
              <a:rPr lang="en-IN" dirty="0"/>
              <a:t>(s):</a:t>
            </a:r>
          </a:p>
          <a:p>
            <a:pPr lvl="1" defTabSz="354013">
              <a:lnSpc>
                <a:spcPct val="150000"/>
              </a:lnSpc>
            </a:pPr>
            <a:r>
              <a:rPr lang="en-IN" dirty="0"/>
              <a:t>for </a:t>
            </a:r>
            <a:r>
              <a:rPr lang="en-IN" dirty="0" err="1"/>
              <a:t>i</a:t>
            </a:r>
            <a:r>
              <a:rPr lang="en-IN" dirty="0"/>
              <a:t> from 0 to </a:t>
            </a:r>
            <a:r>
              <a:rPr lang="en-IN" dirty="0" err="1"/>
              <a:t>len</a:t>
            </a:r>
            <a:r>
              <a:rPr lang="en-IN" dirty="0"/>
              <a:t>(s):</a:t>
            </a:r>
          </a:p>
          <a:p>
            <a:pPr lvl="1" defTabSz="354013">
              <a:lnSpc>
                <a:spcPct val="150000"/>
              </a:lnSpc>
            </a:pPr>
            <a:r>
              <a:rPr lang="en-IN" dirty="0"/>
              <a:t>	for j from 0 to i:</a:t>
            </a:r>
          </a:p>
          <a:p>
            <a:pPr lvl="1" defTabSz="354013">
              <a:lnSpc>
                <a:spcPct val="150000"/>
              </a:lnSpc>
            </a:pPr>
            <a:r>
              <a:rPr lang="en-IN" dirty="0"/>
              <a:t>		if s[</a:t>
            </a:r>
            <a:r>
              <a:rPr lang="en-IN" dirty="0" err="1"/>
              <a:t>i</a:t>
            </a:r>
            <a:r>
              <a:rPr lang="en-IN" dirty="0"/>
              <a:t>] == s[j]</a:t>
            </a:r>
          </a:p>
          <a:p>
            <a:pPr lvl="1" defTabSz="354013">
              <a:lnSpc>
                <a:spcPct val="150000"/>
              </a:lnSpc>
            </a:pPr>
            <a:r>
              <a:rPr lang="en-IN" dirty="0"/>
              <a:t>			return s[</a:t>
            </a:r>
            <a:r>
              <a:rPr lang="en-IN" dirty="0" err="1"/>
              <a:t>i</a:t>
            </a:r>
            <a:r>
              <a:rPr lang="en-IN" dirty="0"/>
              <a:t>]</a:t>
            </a:r>
          </a:p>
          <a:p>
            <a:pPr defTabSz="354013">
              <a:lnSpc>
                <a:spcPct val="150000"/>
              </a:lnSpc>
            </a:pPr>
            <a:r>
              <a:rPr lang="en-IN" dirty="0"/>
              <a:t>	return-1</a:t>
            </a:r>
          </a:p>
          <a:p>
            <a:endParaRPr lang="en-IN" dirty="0"/>
          </a:p>
        </p:txBody>
      </p:sp>
    </p:spTree>
    <p:extLst>
      <p:ext uri="{BB962C8B-B14F-4D97-AF65-F5344CB8AC3E}">
        <p14:creationId xmlns:p14="http://schemas.microsoft.com/office/powerpoint/2010/main" val="208460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77781" y="1539594"/>
            <a:ext cx="5358580" cy="4694058"/>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p:cNvSpPr>
            <a:spLocks noGrp="1"/>
          </p:cNvSpPr>
          <p:nvPr>
            <p:ph type="title"/>
          </p:nvPr>
        </p:nvSpPr>
        <p:spPr/>
        <p:txBody>
          <a:bodyPr/>
          <a:lstStyle/>
          <a:p>
            <a:r>
              <a:rPr lang="en-US" dirty="0"/>
              <a:t>Program#3</a:t>
            </a:r>
            <a:endParaRPr lang="en-IN" dirty="0"/>
          </a:p>
        </p:txBody>
      </p:sp>
      <p:sp>
        <p:nvSpPr>
          <p:cNvPr id="9" name="Content Placeholder 8"/>
          <p:cNvSpPr>
            <a:spLocks noGrp="1"/>
          </p:cNvSpPr>
          <p:nvPr>
            <p:ph idx="1"/>
          </p:nvPr>
        </p:nvSpPr>
        <p:spPr/>
        <p:txBody>
          <a:bodyPr/>
          <a:lstStyle/>
          <a:p>
            <a:pPr lvl="0"/>
            <a:r>
              <a:rPr lang="en-IN" dirty="0"/>
              <a:t>Check given strings are anagram or not.  </a:t>
            </a:r>
            <a:r>
              <a:rPr lang="en-IN" b="1" dirty="0"/>
              <a:t>(RKIT)</a:t>
            </a:r>
            <a:endParaRPr lang="en-IN" dirty="0"/>
          </a:p>
          <a:p>
            <a:pPr marL="0" lvl="0" indent="0">
              <a:buNone/>
            </a:pPr>
            <a:r>
              <a:rPr lang="en-IN" dirty="0"/>
              <a:t>For example:</a:t>
            </a:r>
          </a:p>
          <a:p>
            <a:pPr marL="0" lvl="0" indent="0">
              <a:buNone/>
            </a:pPr>
            <a:r>
              <a:rPr lang="en-IN" b="1" u="sng" dirty="0"/>
              <a:t>INPUT:</a:t>
            </a:r>
          </a:p>
          <a:p>
            <a:pPr marL="0" lvl="0" indent="0">
              <a:buNone/>
            </a:pPr>
            <a:r>
              <a:rPr lang="en-IN" dirty="0"/>
              <a:t>String1 = "silent" String2 = "listen“</a:t>
            </a:r>
          </a:p>
          <a:p>
            <a:pPr marL="0" lvl="0" indent="0">
              <a:buNone/>
            </a:pPr>
            <a:r>
              <a:rPr lang="en-IN" b="1" u="sng" dirty="0"/>
              <a:t>OUTPUT:</a:t>
            </a:r>
          </a:p>
          <a:p>
            <a:pPr marL="0" lvl="0" indent="0">
              <a:buNone/>
            </a:pPr>
            <a:r>
              <a:rPr lang="en-IN" dirty="0"/>
              <a:t>Given String is anagram</a:t>
            </a:r>
          </a:p>
          <a:p>
            <a:pPr marL="0" indent="0">
              <a:buNone/>
            </a:pPr>
            <a:r>
              <a:rPr lang="en-IN" b="1" u="sng" dirty="0"/>
              <a:t>Explanation: </a:t>
            </a:r>
          </a:p>
          <a:p>
            <a:pPr marL="0" indent="0">
              <a:buNone/>
            </a:pPr>
            <a:r>
              <a:rPr lang="en-IN" dirty="0"/>
              <a:t>Two strings are called anagram, if they have:</a:t>
            </a:r>
          </a:p>
          <a:p>
            <a:pPr>
              <a:buFont typeface="Wingdings" panose="05000000000000000000" pitchFamily="2" charset="2"/>
              <a:buChar char="§"/>
            </a:pPr>
            <a:r>
              <a:rPr lang="en-IN" dirty="0"/>
              <a:t>Same characters</a:t>
            </a:r>
          </a:p>
          <a:p>
            <a:pPr>
              <a:buFont typeface="Wingdings" panose="05000000000000000000" pitchFamily="2" charset="2"/>
              <a:buChar char="§"/>
            </a:pPr>
            <a:r>
              <a:rPr lang="en-IN" dirty="0"/>
              <a:t>Same frequency of each character.</a:t>
            </a:r>
          </a:p>
          <a:p>
            <a:pPr marL="0" indent="0">
              <a:buNone/>
            </a:pPr>
            <a:endParaRPr lang="en-US" dirty="0"/>
          </a:p>
        </p:txBody>
      </p:sp>
      <p:sp>
        <p:nvSpPr>
          <p:cNvPr id="4" name="TextBox 3"/>
          <p:cNvSpPr txBox="1"/>
          <p:nvPr/>
        </p:nvSpPr>
        <p:spPr>
          <a:xfrm rot="10800000" flipV="1">
            <a:off x="6744928" y="1539595"/>
            <a:ext cx="5840362" cy="4939814"/>
          </a:xfrm>
          <a:prstGeom prst="rect">
            <a:avLst/>
          </a:prstGeom>
          <a:noFill/>
        </p:spPr>
        <p:txBody>
          <a:bodyPr wrap="square" rtlCol="0">
            <a:spAutoFit/>
          </a:bodyPr>
          <a:lstStyle/>
          <a:p>
            <a:pPr>
              <a:lnSpc>
                <a:spcPct val="150000"/>
              </a:lnSpc>
            </a:pPr>
            <a:r>
              <a:rPr lang="en-IN" dirty="0"/>
              <a:t>Function </a:t>
            </a:r>
            <a:r>
              <a:rPr lang="en-IN" dirty="0" err="1"/>
              <a:t>AreAnagram</a:t>
            </a:r>
            <a:r>
              <a:rPr lang="en-IN" dirty="0"/>
              <a:t>(s1, s2):</a:t>
            </a:r>
          </a:p>
          <a:p>
            <a:pPr defTabSz="452438">
              <a:lnSpc>
                <a:spcPct val="150000"/>
              </a:lnSpc>
            </a:pPr>
            <a:r>
              <a:rPr lang="en-IN" dirty="0"/>
              <a:t>	if </a:t>
            </a:r>
            <a:r>
              <a:rPr lang="en-IN" dirty="0" err="1"/>
              <a:t>len</a:t>
            </a:r>
            <a:r>
              <a:rPr lang="en-IN" dirty="0"/>
              <a:t>(s1) != </a:t>
            </a:r>
            <a:r>
              <a:rPr lang="en-IN" dirty="0" err="1"/>
              <a:t>len</a:t>
            </a:r>
            <a:r>
              <a:rPr lang="en-IN" dirty="0"/>
              <a:t>(s2):</a:t>
            </a:r>
          </a:p>
          <a:p>
            <a:pPr defTabSz="293688">
              <a:lnSpc>
                <a:spcPct val="150000"/>
              </a:lnSpc>
              <a:tabLst>
                <a:tab pos="895350" algn="l"/>
                <a:tab pos="1524000" algn="l"/>
              </a:tabLst>
            </a:pPr>
            <a:r>
              <a:rPr lang="en-IN" dirty="0"/>
              <a:t>	return false</a:t>
            </a:r>
          </a:p>
          <a:p>
            <a:pPr>
              <a:lnSpc>
                <a:spcPct val="150000"/>
              </a:lnSpc>
              <a:tabLst>
                <a:tab pos="452438" algn="l"/>
              </a:tabLst>
            </a:pPr>
            <a:r>
              <a:rPr lang="en-IN" dirty="0"/>
              <a:t>	count[256] = 0     #assuming ASCII characters</a:t>
            </a:r>
          </a:p>
          <a:p>
            <a:pPr lvl="1" defTabSz="354013">
              <a:lnSpc>
                <a:spcPct val="150000"/>
              </a:lnSpc>
            </a:pPr>
            <a:r>
              <a:rPr lang="en-IN" dirty="0"/>
              <a:t>for </a:t>
            </a:r>
            <a:r>
              <a:rPr lang="en-IN" dirty="0" err="1"/>
              <a:t>i</a:t>
            </a:r>
            <a:r>
              <a:rPr lang="en-IN" dirty="0"/>
              <a:t> from 0 to </a:t>
            </a:r>
            <a:r>
              <a:rPr lang="en-IN" dirty="0" err="1"/>
              <a:t>len</a:t>
            </a:r>
            <a:r>
              <a:rPr lang="en-IN" dirty="0"/>
              <a:t>(s)-1:</a:t>
            </a:r>
          </a:p>
          <a:p>
            <a:pPr lvl="1" defTabSz="534988">
              <a:lnSpc>
                <a:spcPct val="150000"/>
              </a:lnSpc>
            </a:pPr>
            <a:r>
              <a:rPr lang="en-IN" dirty="0"/>
              <a:t>		count[s1[</a:t>
            </a:r>
            <a:r>
              <a:rPr lang="en-IN" dirty="0" err="1"/>
              <a:t>i</a:t>
            </a:r>
            <a:r>
              <a:rPr lang="en-IN" dirty="0"/>
              <a:t>]]++</a:t>
            </a:r>
          </a:p>
          <a:p>
            <a:pPr lvl="1" defTabSz="534988">
              <a:lnSpc>
                <a:spcPct val="150000"/>
              </a:lnSpc>
            </a:pPr>
            <a:r>
              <a:rPr lang="en-IN" dirty="0"/>
              <a:t>		count[s2[</a:t>
            </a:r>
            <a:r>
              <a:rPr lang="en-IN" dirty="0" err="1"/>
              <a:t>i</a:t>
            </a:r>
            <a:r>
              <a:rPr lang="en-IN" dirty="0"/>
              <a:t>]- -</a:t>
            </a:r>
          </a:p>
          <a:p>
            <a:pPr lvl="1" defTabSz="534988">
              <a:lnSpc>
                <a:spcPct val="150000"/>
              </a:lnSpc>
            </a:pPr>
            <a:r>
              <a:rPr lang="en-IN" dirty="0"/>
              <a:t>for each value in count:</a:t>
            </a:r>
          </a:p>
          <a:p>
            <a:pPr lvl="1" defTabSz="534988">
              <a:lnSpc>
                <a:spcPct val="150000"/>
              </a:lnSpc>
            </a:pPr>
            <a:r>
              <a:rPr lang="en-IN" dirty="0"/>
              <a:t>		if value != 0:</a:t>
            </a:r>
          </a:p>
          <a:p>
            <a:pPr lvl="1" defTabSz="534988">
              <a:lnSpc>
                <a:spcPct val="150000"/>
              </a:lnSpc>
            </a:pPr>
            <a:r>
              <a:rPr lang="en-IN" dirty="0"/>
              <a:t>			return false</a:t>
            </a:r>
          </a:p>
          <a:p>
            <a:pPr defTabSz="354013">
              <a:lnSpc>
                <a:spcPct val="150000"/>
              </a:lnSpc>
            </a:pPr>
            <a:r>
              <a:rPr lang="en-IN" dirty="0"/>
              <a:t>	return true</a:t>
            </a:r>
          </a:p>
          <a:p>
            <a:endParaRPr lang="en-IN" dirty="0"/>
          </a:p>
        </p:txBody>
      </p:sp>
    </p:spTree>
    <p:extLst>
      <p:ext uri="{BB962C8B-B14F-4D97-AF65-F5344CB8AC3E}">
        <p14:creationId xmlns:p14="http://schemas.microsoft.com/office/powerpoint/2010/main" val="117908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73673" y="1352603"/>
            <a:ext cx="7587147" cy="4801314"/>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p:cNvSpPr>
            <a:spLocks noGrp="1"/>
          </p:cNvSpPr>
          <p:nvPr>
            <p:ph type="title"/>
          </p:nvPr>
        </p:nvSpPr>
        <p:spPr/>
        <p:txBody>
          <a:bodyPr/>
          <a:lstStyle/>
          <a:p>
            <a:r>
              <a:rPr lang="en-US" dirty="0"/>
              <a:t>Program#4</a:t>
            </a:r>
            <a:endParaRPr lang="en-IN" dirty="0"/>
          </a:p>
        </p:txBody>
      </p:sp>
      <p:sp>
        <p:nvSpPr>
          <p:cNvPr id="9" name="Content Placeholder 8"/>
          <p:cNvSpPr>
            <a:spLocks noGrp="1"/>
          </p:cNvSpPr>
          <p:nvPr>
            <p:ph idx="1"/>
          </p:nvPr>
        </p:nvSpPr>
        <p:spPr/>
        <p:txBody>
          <a:bodyPr/>
          <a:lstStyle/>
          <a:p>
            <a:pPr lvl="0"/>
            <a:r>
              <a:rPr lang="en-IN" dirty="0"/>
              <a:t>WAP to check if a string containing parentheses is balanced, using stack. </a:t>
            </a:r>
            <a:r>
              <a:rPr lang="en-IN" b="1" dirty="0"/>
              <a:t>(</a:t>
            </a:r>
            <a:r>
              <a:rPr lang="en-IN" b="1" dirty="0" err="1"/>
              <a:t>Sampaarsh</a:t>
            </a:r>
            <a:r>
              <a:rPr lang="en-IN" b="1" dirty="0"/>
              <a:t>)</a:t>
            </a:r>
            <a:endParaRPr lang="en-IN" dirty="0"/>
          </a:p>
          <a:p>
            <a:pPr marL="0" lvl="0" indent="0">
              <a:buNone/>
            </a:pPr>
            <a:r>
              <a:rPr lang="en-IN" dirty="0"/>
              <a:t>For example:</a:t>
            </a:r>
          </a:p>
          <a:p>
            <a:pPr marL="0" indent="0">
              <a:buNone/>
            </a:pPr>
            <a:endParaRPr lang="en-US" dirty="0"/>
          </a:p>
        </p:txBody>
      </p:sp>
      <p:sp>
        <p:nvSpPr>
          <p:cNvPr id="4" name="TextBox 3"/>
          <p:cNvSpPr txBox="1"/>
          <p:nvPr/>
        </p:nvSpPr>
        <p:spPr>
          <a:xfrm rot="10800000" flipV="1">
            <a:off x="4473673" y="1352603"/>
            <a:ext cx="7587147" cy="4801314"/>
          </a:xfrm>
          <a:prstGeom prst="rect">
            <a:avLst/>
          </a:prstGeom>
          <a:noFill/>
        </p:spPr>
        <p:txBody>
          <a:bodyPr wrap="square" rtlCol="0">
            <a:spAutoFit/>
          </a:bodyPr>
          <a:lstStyle/>
          <a:p>
            <a:r>
              <a:rPr lang="en-IN" dirty="0"/>
              <a:t>Function </a:t>
            </a:r>
            <a:r>
              <a:rPr lang="en-IN" dirty="0" err="1"/>
              <a:t>isBalanced</a:t>
            </a:r>
            <a:r>
              <a:rPr lang="en-IN" dirty="0"/>
              <a:t>(expression):</a:t>
            </a:r>
          </a:p>
          <a:p>
            <a:endParaRPr lang="en-IN" dirty="0"/>
          </a:p>
          <a:p>
            <a:r>
              <a:rPr lang="en-IN" dirty="0"/>
              <a:t>	initialize an empty stack</a:t>
            </a:r>
          </a:p>
          <a:p>
            <a:endParaRPr lang="en-IN" dirty="0"/>
          </a:p>
          <a:p>
            <a:r>
              <a:rPr lang="en-IN" dirty="0"/>
              <a:t>	for each character </a:t>
            </a:r>
            <a:r>
              <a:rPr lang="en-IN" dirty="0" err="1"/>
              <a:t>ch</a:t>
            </a:r>
            <a:r>
              <a:rPr lang="en-IN" dirty="0"/>
              <a:t> in expression:</a:t>
            </a:r>
          </a:p>
          <a:p>
            <a:r>
              <a:rPr lang="en-IN" dirty="0"/>
              <a:t>		if </a:t>
            </a:r>
            <a:r>
              <a:rPr lang="en-IN" dirty="0" err="1"/>
              <a:t>ch</a:t>
            </a:r>
            <a:r>
              <a:rPr lang="en-IN" dirty="0"/>
              <a:t> is an opening bracket (‘(‘, ‘{‘, ‘[‘):</a:t>
            </a:r>
          </a:p>
          <a:p>
            <a:r>
              <a:rPr lang="en-IN" dirty="0"/>
              <a:t>			push </a:t>
            </a:r>
            <a:r>
              <a:rPr lang="en-IN" dirty="0" err="1"/>
              <a:t>ch</a:t>
            </a:r>
            <a:r>
              <a:rPr lang="en-IN" dirty="0"/>
              <a:t> to stack</a:t>
            </a:r>
          </a:p>
          <a:p>
            <a:r>
              <a:rPr lang="en-IN" dirty="0"/>
              <a:t>		else if </a:t>
            </a:r>
            <a:r>
              <a:rPr lang="en-IN" dirty="0" err="1"/>
              <a:t>ch</a:t>
            </a:r>
            <a:r>
              <a:rPr lang="en-IN" dirty="0"/>
              <a:t> is an closing bracket (‘)’, ‘}’, ‘]’):</a:t>
            </a:r>
          </a:p>
          <a:p>
            <a:r>
              <a:rPr lang="en-IN" dirty="0"/>
              <a:t>			if stack is empty:</a:t>
            </a:r>
          </a:p>
          <a:p>
            <a:r>
              <a:rPr lang="en-IN" dirty="0"/>
              <a:t>				return false</a:t>
            </a:r>
          </a:p>
          <a:p>
            <a:r>
              <a:rPr lang="en-IN" dirty="0"/>
              <a:t>			pop the top character from the stack and store in x</a:t>
            </a:r>
          </a:p>
          <a:p>
            <a:r>
              <a:rPr lang="en-IN" dirty="0"/>
              <a:t>			if </a:t>
            </a:r>
            <a:r>
              <a:rPr lang="en-IN" dirty="0" err="1"/>
              <a:t>ch</a:t>
            </a:r>
            <a:r>
              <a:rPr lang="en-IN" dirty="0"/>
              <a:t> and x are not matching:</a:t>
            </a:r>
          </a:p>
          <a:p>
            <a:r>
              <a:rPr lang="en-IN" dirty="0"/>
              <a:t>				return false</a:t>
            </a:r>
          </a:p>
          <a:p>
            <a:r>
              <a:rPr lang="en-IN" dirty="0"/>
              <a:t>	if stack is empty:</a:t>
            </a:r>
          </a:p>
          <a:p>
            <a:r>
              <a:rPr lang="en-IN" dirty="0"/>
              <a:t>		return true</a:t>
            </a:r>
          </a:p>
          <a:p>
            <a:r>
              <a:rPr lang="en-IN" dirty="0"/>
              <a:t>	else:</a:t>
            </a:r>
          </a:p>
          <a:p>
            <a:r>
              <a:rPr lang="en-IN" dirty="0"/>
              <a:t>		return false </a:t>
            </a:r>
          </a:p>
        </p:txBody>
      </p:sp>
      <p:graphicFrame>
        <p:nvGraphicFramePr>
          <p:cNvPr id="5" name="Table 4"/>
          <p:cNvGraphicFramePr>
            <a:graphicFrameLocks noGrp="1"/>
          </p:cNvGraphicFramePr>
          <p:nvPr/>
        </p:nvGraphicFramePr>
        <p:xfrm>
          <a:off x="287591" y="1930616"/>
          <a:ext cx="3527324" cy="2407920"/>
        </p:xfrm>
        <a:graphic>
          <a:graphicData uri="http://schemas.openxmlformats.org/drawingml/2006/table">
            <a:tbl>
              <a:tblPr/>
              <a:tblGrid>
                <a:gridCol w="1763662">
                  <a:extLst>
                    <a:ext uri="{9D8B030D-6E8A-4147-A177-3AD203B41FA5}">
                      <a16:colId xmlns:a16="http://schemas.microsoft.com/office/drawing/2014/main" val="3104932759"/>
                    </a:ext>
                  </a:extLst>
                </a:gridCol>
                <a:gridCol w="1763662">
                  <a:extLst>
                    <a:ext uri="{9D8B030D-6E8A-4147-A177-3AD203B41FA5}">
                      <a16:colId xmlns:a16="http://schemas.microsoft.com/office/drawing/2014/main" val="36030331"/>
                    </a:ext>
                  </a:extLst>
                </a:gridCol>
              </a:tblGrid>
              <a:tr h="369766">
                <a:tc>
                  <a:txBody>
                    <a:bodyPr/>
                    <a:lstStyle/>
                    <a:p>
                      <a:r>
                        <a:rPr lang="en-IN" sz="2200" b="1" dirty="0"/>
                        <a:t>Input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200" b="1"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6569594"/>
                  </a:ext>
                </a:extLst>
              </a:tr>
              <a:tr h="369766">
                <a:tc>
                  <a:txBody>
                    <a:bodyPr/>
                    <a:lstStyle/>
                    <a:p>
                      <a:r>
                        <a:rPr lang="en-IN" sz="2000" dirty="0"/>
                        <a:t>"( { [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8430156"/>
                  </a:ext>
                </a:extLst>
              </a:tr>
              <a:tr h="369766">
                <a:tc>
                  <a:txBody>
                    <a:bodyPr/>
                    <a:lstStyle/>
                    <a:p>
                      <a:r>
                        <a:rPr lang="en-IN" sz="2000" dirty="0"/>
                        <a:t>"( {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140977"/>
                  </a:ext>
                </a:extLst>
              </a:tr>
              <a:tr h="369766">
                <a:tc>
                  <a:txBody>
                    <a:bodyPr/>
                    <a:lstStyle/>
                    <a:p>
                      <a:r>
                        <a:rPr lang="en-IN" sz="2000" dirty="0"/>
                        <a:t>"( ( (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663616"/>
                  </a:ext>
                </a:extLst>
              </a:tr>
              <a:tr h="369766">
                <a:tc>
                  <a:txBody>
                    <a:bodyPr/>
                    <a:lstStyle/>
                    <a:p>
                      <a:r>
                        <a:rPr lang="en-IN" sz="2000" dirty="0"/>
                        <a:t>"( { [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98206"/>
                  </a:ext>
                </a:extLst>
              </a:tr>
              <a:tr h="369766">
                <a:tc>
                  <a:txBody>
                    <a:bodyPr/>
                    <a:lstStyle/>
                    <a:p>
                      <a:r>
                        <a:rPr lang="en-IN" sz="20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t>false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473092"/>
                  </a:ext>
                </a:extLst>
              </a:tr>
            </a:tbl>
          </a:graphicData>
        </a:graphic>
      </p:graphicFrame>
    </p:spTree>
    <p:extLst>
      <p:ext uri="{BB962C8B-B14F-4D97-AF65-F5344CB8AC3E}">
        <p14:creationId xmlns:p14="http://schemas.microsoft.com/office/powerpoint/2010/main" val="327807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Program#4</a:t>
            </a:r>
            <a:endParaRPr lang="en-IN" dirty="0"/>
          </a:p>
        </p:txBody>
      </p:sp>
      <p:sp>
        <p:nvSpPr>
          <p:cNvPr id="9" name="Content Placeholder 8"/>
          <p:cNvSpPr>
            <a:spLocks noGrp="1"/>
          </p:cNvSpPr>
          <p:nvPr>
            <p:ph idx="1"/>
          </p:nvPr>
        </p:nvSpPr>
        <p:spPr>
          <a:xfrm>
            <a:off x="131181" y="888844"/>
            <a:ext cx="5335554" cy="5590565"/>
          </a:xfrm>
        </p:spPr>
        <p:txBody>
          <a:bodyPr/>
          <a:lstStyle/>
          <a:p>
            <a:pPr lvl="0"/>
            <a:r>
              <a:rPr lang="en-IN" sz="2000" dirty="0"/>
              <a:t>You are given an integer n denoting the number of cities in a country. </a:t>
            </a:r>
          </a:p>
          <a:p>
            <a:pPr lvl="0"/>
            <a:r>
              <a:rPr lang="en-IN" sz="2000" dirty="0"/>
              <a:t>The cities are numbered from 0 to n - 1.</a:t>
            </a:r>
          </a:p>
          <a:p>
            <a:r>
              <a:rPr lang="en-IN" sz="2000" dirty="0"/>
              <a:t>You are also given a 2D integer array roads where roads[</a:t>
            </a:r>
            <a:r>
              <a:rPr lang="en-IN" sz="2000" dirty="0" err="1"/>
              <a:t>i</a:t>
            </a:r>
            <a:r>
              <a:rPr lang="en-IN" sz="2000" dirty="0"/>
              <a:t>] = [</a:t>
            </a:r>
            <a:r>
              <a:rPr lang="en-IN" sz="2000" dirty="0" err="1"/>
              <a:t>a</a:t>
            </a:r>
            <a:r>
              <a:rPr lang="en-IN" sz="2000" baseline="-25000" dirty="0" err="1"/>
              <a:t>i</a:t>
            </a:r>
            <a:r>
              <a:rPr lang="en-IN" sz="2000" dirty="0"/>
              <a:t>, b</a:t>
            </a:r>
            <a:r>
              <a:rPr lang="en-IN" sz="2000" baseline="-25000" dirty="0"/>
              <a:t>i</a:t>
            </a:r>
            <a:r>
              <a:rPr lang="en-IN" sz="2000" dirty="0"/>
              <a:t>] denotes that there exists a bidirectional road connecting cities </a:t>
            </a:r>
            <a:r>
              <a:rPr lang="en-IN" sz="2000" dirty="0" err="1"/>
              <a:t>a</a:t>
            </a:r>
            <a:r>
              <a:rPr lang="en-IN" sz="2000" baseline="-25000" dirty="0" err="1"/>
              <a:t>i</a:t>
            </a:r>
            <a:r>
              <a:rPr lang="en-IN" sz="2000" dirty="0"/>
              <a:t> and b</a:t>
            </a:r>
            <a:r>
              <a:rPr lang="en-IN" sz="2000" baseline="-25000" dirty="0"/>
              <a:t>i</a:t>
            </a:r>
            <a:r>
              <a:rPr lang="en-IN" sz="2000" dirty="0"/>
              <a:t>.</a:t>
            </a:r>
          </a:p>
          <a:p>
            <a:r>
              <a:rPr lang="en-IN" sz="2000" dirty="0"/>
              <a:t>You need to assign each city with an integer value from 1 to n, where each value can only be used once. The importance of a road is then defined as the sum of the values of the two cities it connects.</a:t>
            </a:r>
          </a:p>
          <a:p>
            <a:r>
              <a:rPr lang="en-IN" sz="2000" dirty="0"/>
              <a:t>Return the maximum total importance of all roads possible after assigning the values optimally.</a:t>
            </a:r>
          </a:p>
          <a:p>
            <a:pPr marL="0" indent="0">
              <a:buNone/>
            </a:pPr>
            <a:endParaRPr lang="en-US" dirty="0"/>
          </a:p>
        </p:txBody>
      </p:sp>
      <p:pic>
        <p:nvPicPr>
          <p:cNvPr id="7" name="Picture 6" descr="https://assets.leetcode.com/uploads/2022/04/07/ex1drawio.png"/>
          <p:cNvPicPr/>
          <p:nvPr/>
        </p:nvPicPr>
        <p:blipFill>
          <a:blip r:embed="rId2">
            <a:extLst>
              <a:ext uri="{28A0092B-C50C-407E-A947-70E740481C1C}">
                <a14:useLocalDpi xmlns:a14="http://schemas.microsoft.com/office/drawing/2010/main" val="0"/>
              </a:ext>
            </a:extLst>
          </a:blip>
          <a:srcRect/>
          <a:stretch>
            <a:fillRect/>
          </a:stretch>
        </p:blipFill>
        <p:spPr bwMode="auto">
          <a:xfrm>
            <a:off x="9429135" y="1725650"/>
            <a:ext cx="2517058" cy="2044609"/>
          </a:xfrm>
          <a:prstGeom prst="rect">
            <a:avLst/>
          </a:prstGeom>
          <a:noFill/>
          <a:ln>
            <a:noFill/>
          </a:ln>
        </p:spPr>
      </p:pic>
      <p:sp>
        <p:nvSpPr>
          <p:cNvPr id="2" name="Rectangle 1"/>
          <p:cNvSpPr/>
          <p:nvPr/>
        </p:nvSpPr>
        <p:spPr>
          <a:xfrm>
            <a:off x="5722374" y="888844"/>
            <a:ext cx="6543365" cy="1482970"/>
          </a:xfrm>
          <a:prstGeom prst="rect">
            <a:avLst/>
          </a:prstGeom>
        </p:spPr>
        <p:txBody>
          <a:bodyPr wrap="square">
            <a:spAutoFit/>
          </a:bodyPr>
          <a:lstStyle/>
          <a:p>
            <a:pPr marL="457200" indent="-269875">
              <a:lnSpc>
                <a:spcPct val="107000"/>
              </a:lnSpc>
              <a:spcAft>
                <a:spcPts val="800"/>
              </a:spcAft>
            </a:pPr>
            <a:r>
              <a:rPr lang="en-IN" b="1" dirty="0"/>
              <a:t>Input:</a:t>
            </a:r>
            <a:r>
              <a:rPr lang="en-IN" dirty="0"/>
              <a:t> n = 5, roads = [[0,1],[1,2],[2,3],[0,2],[1,3],[2,4]]</a:t>
            </a:r>
          </a:p>
          <a:p>
            <a:pPr marL="176213" indent="11113">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The figure above shows the country and the assigned values of [2,4,5,3,1].</a:t>
            </a:r>
          </a:p>
          <a:p>
            <a:pPr marL="176213" indent="11113">
              <a:lnSpc>
                <a:spcPct val="107000"/>
              </a:lnSpc>
              <a:spcAft>
                <a:spcPts val="800"/>
              </a:spcAft>
            </a:pPr>
            <a:r>
              <a:rPr lang="en-IN" b="1" dirty="0"/>
              <a:t>Output: </a:t>
            </a:r>
            <a:r>
              <a:rPr lang="en-IN" dirty="0"/>
              <a:t>43</a:t>
            </a:r>
          </a:p>
        </p:txBody>
      </p:sp>
      <p:sp>
        <p:nvSpPr>
          <p:cNvPr id="10" name="Rectangle 9"/>
          <p:cNvSpPr/>
          <p:nvPr/>
        </p:nvSpPr>
        <p:spPr>
          <a:xfrm>
            <a:off x="5909183" y="3617087"/>
            <a:ext cx="6469626" cy="2862322"/>
          </a:xfrm>
          <a:prstGeom prst="rect">
            <a:avLst/>
          </a:prstGeom>
        </p:spPr>
        <p:txBody>
          <a:bodyPr wrap="square">
            <a:spAutoFit/>
          </a:bodyPr>
          <a:lstStyle/>
          <a:p>
            <a:r>
              <a:rPr lang="en-IN" b="1" dirty="0"/>
              <a:t>Explanation: </a:t>
            </a:r>
          </a:p>
          <a:p>
            <a:r>
              <a:rPr lang="en-IN" dirty="0"/>
              <a:t>- The road (0,1) has an importance of 2 + 4 = 6.</a:t>
            </a:r>
          </a:p>
          <a:p>
            <a:r>
              <a:rPr lang="en-IN" dirty="0"/>
              <a:t>- The road (1,2) has an importance of 4 + 5 = 9.</a:t>
            </a:r>
          </a:p>
          <a:p>
            <a:r>
              <a:rPr lang="en-IN" dirty="0"/>
              <a:t>- The road (2,3) has an importance of 5 + 3 = 8.</a:t>
            </a:r>
          </a:p>
          <a:p>
            <a:r>
              <a:rPr lang="en-IN" dirty="0"/>
              <a:t>- The road (0,2) has an importance of 2 + 5 = 7.</a:t>
            </a:r>
          </a:p>
          <a:p>
            <a:r>
              <a:rPr lang="en-IN" dirty="0"/>
              <a:t>- The road (1,3) has an importance of 4 + 3 = 7.</a:t>
            </a:r>
          </a:p>
          <a:p>
            <a:r>
              <a:rPr lang="en-IN" dirty="0"/>
              <a:t>- The road (2,4) has an importance of 5 + 1 = 6.</a:t>
            </a:r>
          </a:p>
          <a:p>
            <a:r>
              <a:rPr lang="en-IN" dirty="0"/>
              <a:t>The total importance of all roads is 6 + 9 + 8 + 7 + 7 + 6 = 43.</a:t>
            </a:r>
          </a:p>
          <a:p>
            <a:r>
              <a:rPr lang="en-IN" dirty="0"/>
              <a:t>It can be shown that we cannot obtain a greater total importance than 43.</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82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5076" y="1897626"/>
            <a:ext cx="4462395" cy="2526890"/>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7"/>
          <p:cNvSpPr>
            <a:spLocks noGrp="1"/>
          </p:cNvSpPr>
          <p:nvPr>
            <p:ph type="title"/>
          </p:nvPr>
        </p:nvSpPr>
        <p:spPr/>
        <p:txBody>
          <a:bodyPr/>
          <a:lstStyle/>
          <a:p>
            <a:r>
              <a:rPr lang="en-US" dirty="0"/>
              <a:t>Program#5</a:t>
            </a:r>
            <a:endParaRPr lang="en-IN" dirty="0"/>
          </a:p>
        </p:txBody>
      </p:sp>
      <p:sp>
        <p:nvSpPr>
          <p:cNvPr id="9" name="Content Placeholder 8"/>
          <p:cNvSpPr>
            <a:spLocks noGrp="1"/>
          </p:cNvSpPr>
          <p:nvPr>
            <p:ph idx="1"/>
          </p:nvPr>
        </p:nvSpPr>
        <p:spPr/>
        <p:txBody>
          <a:bodyPr/>
          <a:lstStyle/>
          <a:p>
            <a:pPr marL="0" lvl="0" indent="0">
              <a:buNone/>
            </a:pPr>
            <a:r>
              <a:rPr lang="en-IN" dirty="0"/>
              <a:t>Write a program to print an array using recursion and without using loop and global variable. </a:t>
            </a:r>
            <a:r>
              <a:rPr lang="en-IN" b="1" dirty="0"/>
              <a:t>(Prominent Pixel)</a:t>
            </a:r>
            <a:endParaRPr lang="en-IN" dirty="0"/>
          </a:p>
          <a:p>
            <a:pPr marL="0" indent="0">
              <a:buNone/>
            </a:pPr>
            <a:endParaRPr lang="en-US" dirty="0"/>
          </a:p>
        </p:txBody>
      </p:sp>
      <p:sp>
        <p:nvSpPr>
          <p:cNvPr id="4" name="TextBox 3"/>
          <p:cNvSpPr txBox="1"/>
          <p:nvPr/>
        </p:nvSpPr>
        <p:spPr>
          <a:xfrm rot="10800000" flipV="1">
            <a:off x="375077" y="2018714"/>
            <a:ext cx="5248974" cy="2169825"/>
          </a:xfrm>
          <a:prstGeom prst="rect">
            <a:avLst/>
          </a:prstGeom>
          <a:noFill/>
        </p:spPr>
        <p:txBody>
          <a:bodyPr wrap="square" rtlCol="0">
            <a:spAutoFit/>
          </a:bodyPr>
          <a:lstStyle/>
          <a:p>
            <a:pPr>
              <a:lnSpc>
                <a:spcPct val="150000"/>
              </a:lnSpc>
            </a:pPr>
            <a:r>
              <a:rPr lang="en-IN" dirty="0"/>
              <a:t>Function </a:t>
            </a:r>
            <a:r>
              <a:rPr lang="en-IN" dirty="0" err="1"/>
              <a:t>printArray</a:t>
            </a:r>
            <a:r>
              <a:rPr lang="en-IN" dirty="0"/>
              <a:t>(</a:t>
            </a:r>
            <a:r>
              <a:rPr lang="en-IN" dirty="0" err="1"/>
              <a:t>arr</a:t>
            </a:r>
            <a:r>
              <a:rPr lang="en-IN" dirty="0"/>
              <a:t>, index, size):</a:t>
            </a:r>
          </a:p>
          <a:p>
            <a:pPr>
              <a:lnSpc>
                <a:spcPct val="150000"/>
              </a:lnSpc>
            </a:pPr>
            <a:r>
              <a:rPr lang="en-IN" dirty="0"/>
              <a:t>	if index==size:</a:t>
            </a:r>
          </a:p>
          <a:p>
            <a:pPr>
              <a:lnSpc>
                <a:spcPct val="150000"/>
              </a:lnSpc>
            </a:pPr>
            <a:r>
              <a:rPr lang="en-IN" dirty="0"/>
              <a:t>		return   ##base case</a:t>
            </a:r>
          </a:p>
          <a:p>
            <a:pPr>
              <a:lnSpc>
                <a:spcPct val="150000"/>
              </a:lnSpc>
            </a:pPr>
            <a:r>
              <a:rPr lang="en-IN" dirty="0"/>
              <a:t>	print(</a:t>
            </a:r>
            <a:r>
              <a:rPr lang="en-IN" dirty="0" err="1"/>
              <a:t>arr</a:t>
            </a:r>
            <a:r>
              <a:rPr lang="en-IN" dirty="0"/>
              <a:t>[index])</a:t>
            </a:r>
          </a:p>
          <a:p>
            <a:pPr>
              <a:lnSpc>
                <a:spcPct val="150000"/>
              </a:lnSpc>
            </a:pPr>
            <a:r>
              <a:rPr lang="en-IN" dirty="0"/>
              <a:t>	call </a:t>
            </a:r>
            <a:r>
              <a:rPr lang="en-IN" dirty="0" err="1"/>
              <a:t>printArray</a:t>
            </a:r>
            <a:r>
              <a:rPr lang="en-IN" dirty="0"/>
              <a:t>(</a:t>
            </a:r>
            <a:r>
              <a:rPr lang="en-IN" dirty="0" err="1"/>
              <a:t>arr</a:t>
            </a:r>
            <a:r>
              <a:rPr lang="en-IN" dirty="0"/>
              <a:t>, index+1, size)</a:t>
            </a:r>
          </a:p>
        </p:txBody>
      </p:sp>
      <p:sp>
        <p:nvSpPr>
          <p:cNvPr id="6" name="TextBox 5"/>
          <p:cNvSpPr txBox="1"/>
          <p:nvPr/>
        </p:nvSpPr>
        <p:spPr>
          <a:xfrm rot="10800000" flipV="1">
            <a:off x="5492767" y="1533969"/>
            <a:ext cx="5248974" cy="3139321"/>
          </a:xfrm>
          <a:prstGeom prst="rect">
            <a:avLst/>
          </a:prstGeom>
          <a:noFill/>
        </p:spPr>
        <p:txBody>
          <a:bodyPr wrap="square" rtlCol="0">
            <a:spAutoFit/>
          </a:bodyPr>
          <a:lstStyle/>
          <a:p>
            <a:pPr>
              <a:lnSpc>
                <a:spcPct val="150000"/>
              </a:lnSpc>
            </a:pPr>
            <a:r>
              <a:rPr lang="en-IN" sz="2400" b="1" dirty="0"/>
              <a:t>How to call this function?</a:t>
            </a:r>
          </a:p>
          <a:p>
            <a:pPr>
              <a:lnSpc>
                <a:spcPct val="150000"/>
              </a:lnSpc>
            </a:pPr>
            <a:endParaRPr lang="en-IN" dirty="0"/>
          </a:p>
          <a:p>
            <a:pPr>
              <a:lnSpc>
                <a:spcPct val="150000"/>
              </a:lnSpc>
            </a:pPr>
            <a:r>
              <a:rPr lang="en-US" dirty="0"/>
              <a:t>In main function :</a:t>
            </a:r>
          </a:p>
          <a:p>
            <a:pPr>
              <a:lnSpc>
                <a:spcPct val="150000"/>
              </a:lnSpc>
            </a:pPr>
            <a:r>
              <a:rPr lang="en-US" dirty="0"/>
              <a:t>    </a:t>
            </a:r>
            <a:r>
              <a:rPr lang="en-US" dirty="0" err="1"/>
              <a:t>arr</a:t>
            </a:r>
            <a:r>
              <a:rPr lang="en-US" dirty="0"/>
              <a:t> = [10, 20, 30, 40, 50]</a:t>
            </a:r>
          </a:p>
          <a:p>
            <a:pPr>
              <a:lnSpc>
                <a:spcPct val="150000"/>
              </a:lnSpc>
            </a:pPr>
            <a:r>
              <a:rPr lang="en-US" dirty="0"/>
              <a:t>    size = </a:t>
            </a:r>
            <a:r>
              <a:rPr lang="en-US" dirty="0" err="1"/>
              <a:t>len</a:t>
            </a:r>
            <a:r>
              <a:rPr lang="en-US" dirty="0"/>
              <a:t>(</a:t>
            </a:r>
            <a:r>
              <a:rPr lang="en-US" dirty="0" err="1"/>
              <a:t>arr</a:t>
            </a:r>
            <a:r>
              <a:rPr lang="en-US" dirty="0"/>
              <a:t>)</a:t>
            </a:r>
          </a:p>
          <a:p>
            <a:pPr>
              <a:lnSpc>
                <a:spcPct val="150000"/>
              </a:lnSpc>
            </a:pPr>
            <a:r>
              <a:rPr lang="en-US" dirty="0"/>
              <a:t>    call </a:t>
            </a:r>
            <a:r>
              <a:rPr lang="en-US" dirty="0" err="1"/>
              <a:t>printArray</a:t>
            </a:r>
            <a:r>
              <a:rPr lang="en-US" dirty="0"/>
              <a:t>(</a:t>
            </a:r>
            <a:r>
              <a:rPr lang="en-US" dirty="0" err="1"/>
              <a:t>arr</a:t>
            </a:r>
            <a:r>
              <a:rPr lang="en-US" dirty="0"/>
              <a:t>, 0, size)</a:t>
            </a:r>
          </a:p>
          <a:p>
            <a:pPr>
              <a:lnSpc>
                <a:spcPct val="150000"/>
              </a:lnSpc>
            </a:pPr>
            <a:endParaRPr lang="en-IN" dirty="0"/>
          </a:p>
        </p:txBody>
      </p:sp>
    </p:spTree>
    <p:extLst>
      <p:ext uri="{BB962C8B-B14F-4D97-AF65-F5344CB8AC3E}">
        <p14:creationId xmlns:p14="http://schemas.microsoft.com/office/powerpoint/2010/main" val="201301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left)">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Commonly asked questions</a:t>
            </a:r>
            <a:endParaRPr lang="en-IN" dirty="0"/>
          </a:p>
        </p:txBody>
      </p:sp>
      <p:sp>
        <p:nvSpPr>
          <p:cNvPr id="9" name="Content Placeholder 8"/>
          <p:cNvSpPr>
            <a:spLocks noGrp="1"/>
          </p:cNvSpPr>
          <p:nvPr>
            <p:ph idx="1"/>
          </p:nvPr>
        </p:nvSpPr>
        <p:spPr>
          <a:xfrm>
            <a:off x="170283" y="872334"/>
            <a:ext cx="11929641" cy="5590565"/>
          </a:xfrm>
        </p:spPr>
        <p:txBody>
          <a:bodyPr/>
          <a:lstStyle/>
          <a:p>
            <a:r>
              <a:rPr lang="en-US" dirty="0"/>
              <a:t>Why is it important to get the understanding of DSA, as a programmer?</a:t>
            </a:r>
          </a:p>
          <a:p>
            <a:r>
              <a:rPr lang="en-US" dirty="0"/>
              <a:t>What is the difference between an Array and a linked list?</a:t>
            </a:r>
          </a:p>
          <a:p>
            <a:r>
              <a:rPr lang="en-US" dirty="0"/>
              <a:t>How internally Linked List Work?</a:t>
            </a:r>
          </a:p>
          <a:p>
            <a:r>
              <a:rPr lang="en-US" dirty="0"/>
              <a:t>Explain the concept of Stack, Queue, Set, </a:t>
            </a:r>
            <a:r>
              <a:rPr lang="en-US" dirty="0" err="1"/>
              <a:t>HashMap</a:t>
            </a:r>
            <a:r>
              <a:rPr lang="en-US" dirty="0"/>
              <a:t> structures.</a:t>
            </a:r>
          </a:p>
          <a:p>
            <a:r>
              <a:rPr lang="en-US" dirty="0"/>
              <a:t>How stack is used in Recursion?</a:t>
            </a:r>
          </a:p>
          <a:p>
            <a:pPr lvl="0"/>
            <a:r>
              <a:rPr lang="en-US" dirty="0"/>
              <a:t>Why do need stack and queue in DFS and BFS? Difference them.</a:t>
            </a:r>
          </a:p>
          <a:p>
            <a:r>
              <a:rPr lang="en-IN" dirty="0"/>
              <a:t>Time Complexity of different sorting algorithms &amp; Data Structures. </a:t>
            </a:r>
            <a:endParaRPr lang="en-US" dirty="0"/>
          </a:p>
          <a:p>
            <a:r>
              <a:rPr lang="en-US" dirty="0"/>
              <a:t>Which sorting algorithm is best? Why?</a:t>
            </a:r>
          </a:p>
          <a:p>
            <a:r>
              <a:rPr lang="en-IN" dirty="0"/>
              <a:t>How does hashing work?</a:t>
            </a:r>
          </a:p>
          <a:p>
            <a:endParaRPr lang="en-US" dirty="0"/>
          </a:p>
        </p:txBody>
      </p:sp>
    </p:spTree>
    <p:extLst>
      <p:ext uri="{BB962C8B-B14F-4D97-AF65-F5344CB8AC3E}">
        <p14:creationId xmlns:p14="http://schemas.microsoft.com/office/powerpoint/2010/main" val="11172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pradyuman.jadeja@darshan.ac.in</a:t>
            </a:r>
          </a:p>
        </p:txBody>
      </p:sp>
      <p:sp>
        <p:nvSpPr>
          <p:cNvPr id="3" name="Text Placeholder 2"/>
          <p:cNvSpPr>
            <a:spLocks noGrp="1"/>
          </p:cNvSpPr>
          <p:nvPr>
            <p:ph type="body" sz="quarter" idx="12"/>
          </p:nvPr>
        </p:nvSpPr>
        <p:spPr/>
        <p:txBody>
          <a:bodyPr/>
          <a:lstStyle/>
          <a:p>
            <a:r>
              <a:rPr lang="en-US" dirty="0"/>
              <a:t>+91 9879461848</a:t>
            </a:r>
          </a:p>
        </p:txBody>
      </p:sp>
      <p:sp>
        <p:nvSpPr>
          <p:cNvPr id="4" name="Text Placeholder 3"/>
          <p:cNvSpPr>
            <a:spLocks noGrp="1"/>
          </p:cNvSpPr>
          <p:nvPr>
            <p:ph type="body" sz="quarter" idx="13"/>
          </p:nvPr>
        </p:nvSpPr>
        <p:spPr/>
        <p:txBody>
          <a:bodyPr/>
          <a:lstStyle/>
          <a:p>
            <a:r>
              <a:rPr lang="en-US" dirty="0"/>
              <a:t>Computer Engineering Department</a:t>
            </a:r>
          </a:p>
        </p:txBody>
      </p:sp>
      <p:sp>
        <p:nvSpPr>
          <p:cNvPr id="5" name="Text Placeholder 4"/>
          <p:cNvSpPr>
            <a:spLocks noGrp="1"/>
          </p:cNvSpPr>
          <p:nvPr>
            <p:ph type="body" sz="quarter" idx="14"/>
          </p:nvPr>
        </p:nvSpPr>
        <p:spPr/>
        <p:txBody>
          <a:bodyPr/>
          <a:lstStyle/>
          <a:p>
            <a:r>
              <a:rPr lang="en-US" dirty="0"/>
              <a:t>Dr. Pradyuman U. Jadeja</a:t>
            </a:r>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sz="2400" b="1" dirty="0"/>
              <a:t>Data Structure</a:t>
            </a:r>
            <a:endParaRPr lang="en-US" sz="2400" dirty="0">
              <a:latin typeface="Roboto Condensed Light" panose="02000000000000000000" pitchFamily="2" charset="0"/>
              <a:ea typeface="Roboto Condensed Light" panose="02000000000000000000" pitchFamily="2" charset="0"/>
            </a:endParaRPr>
          </a:p>
        </p:txBody>
      </p:sp>
      <p:sp>
        <p:nvSpPr>
          <p:cNvPr id="6" name="Picture Placeholder 5"/>
          <p:cNvSpPr>
            <a:spLocks noGrp="1"/>
          </p:cNvSpPr>
          <p:nvPr>
            <p:ph type="pic" sz="quarter" idx="10"/>
          </p:nvPr>
        </p:nvSpPr>
        <p:spPr/>
      </p:sp>
      <p:pic>
        <p:nvPicPr>
          <p:cNvPr id="7" name="Picture Placeholder 7">
            <a:extLst>
              <a:ext uri="{FF2B5EF4-FFF2-40B4-BE49-F238E27FC236}">
                <a16:creationId xmlns:a16="http://schemas.microsoft.com/office/drawing/2014/main" id="{B5C1F48F-F81B-E855-0507-9B882B986D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a:xfrm>
            <a:off x="345180" y="5218798"/>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pic>
    </p:spTree>
    <p:extLst>
      <p:ext uri="{BB962C8B-B14F-4D97-AF65-F5344CB8AC3E}">
        <p14:creationId xmlns:p14="http://schemas.microsoft.com/office/powerpoint/2010/main" val="521059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DAFBD-0B49-93C3-969B-E89A20DF92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EE6863-38A4-B8C6-B367-52F6EB306389}"/>
              </a:ext>
            </a:extLst>
          </p:cNvPr>
          <p:cNvSpPr>
            <a:spLocks noGrp="1"/>
          </p:cNvSpPr>
          <p:nvPr>
            <p:ph type="title"/>
          </p:nvPr>
        </p:nvSpPr>
        <p:spPr/>
        <p:txBody>
          <a:bodyPr/>
          <a:lstStyle/>
          <a:p>
            <a:r>
              <a:rPr lang="en-US" dirty="0"/>
              <a:t>Types of Data Structures</a:t>
            </a:r>
          </a:p>
        </p:txBody>
      </p:sp>
      <p:sp>
        <p:nvSpPr>
          <p:cNvPr id="5" name="Text Placeholder 4">
            <a:extLst>
              <a:ext uri="{FF2B5EF4-FFF2-40B4-BE49-F238E27FC236}">
                <a16:creationId xmlns:a16="http://schemas.microsoft.com/office/drawing/2014/main" id="{8A214064-0C12-7863-07F5-296DFD9AE41A}"/>
              </a:ext>
            </a:extLst>
          </p:cNvPr>
          <p:cNvSpPr>
            <a:spLocks noGrp="1"/>
          </p:cNvSpPr>
          <p:nvPr>
            <p:ph type="body" idx="1"/>
          </p:nvPr>
        </p:nvSpPr>
        <p:spPr/>
        <p:txBody>
          <a:bodyPr/>
          <a:lstStyle/>
          <a:p>
            <a:r>
              <a:rPr lang="en-US" dirty="0"/>
              <a:t>Linear Data Structure</a:t>
            </a:r>
          </a:p>
          <a:p>
            <a:r>
              <a:rPr lang="en-US" dirty="0"/>
              <a:t>Non-Linear Data Structure</a:t>
            </a:r>
          </a:p>
        </p:txBody>
      </p:sp>
    </p:spTree>
    <p:extLst>
      <p:ext uri="{BB962C8B-B14F-4D97-AF65-F5344CB8AC3E}">
        <p14:creationId xmlns:p14="http://schemas.microsoft.com/office/powerpoint/2010/main" val="285276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9975" y="139147"/>
            <a:ext cx="5039139" cy="6530009"/>
          </a:xfrm>
          <a:prstGeom prst="rect">
            <a:avLst/>
          </a:prstGeom>
        </p:spPr>
      </p:pic>
      <p:sp>
        <p:nvSpPr>
          <p:cNvPr id="5" name="TextBox 4"/>
          <p:cNvSpPr txBox="1"/>
          <p:nvPr/>
        </p:nvSpPr>
        <p:spPr>
          <a:xfrm>
            <a:off x="168964" y="337930"/>
            <a:ext cx="3190461" cy="2677656"/>
          </a:xfrm>
          <a:prstGeom prst="rect">
            <a:avLst/>
          </a:prstGeom>
          <a:noFill/>
        </p:spPr>
        <p:txBody>
          <a:bodyPr wrap="square" rtlCol="0">
            <a:spAutoFit/>
          </a:bodyPr>
          <a:lstStyle/>
          <a:p>
            <a:r>
              <a:rPr lang="en-IN" sz="2400" b="1" u="sng" dirty="0">
                <a:solidFill>
                  <a:srgbClr val="C00000"/>
                </a:solidFill>
              </a:rPr>
              <a:t>Linear Data Structures</a:t>
            </a:r>
          </a:p>
          <a:p>
            <a:pPr marL="342900" indent="-342900">
              <a:lnSpc>
                <a:spcPct val="150000"/>
              </a:lnSpc>
              <a:buFont typeface="Wingdings" panose="05000000000000000000" pitchFamily="2" charset="2"/>
              <a:buChar char="v"/>
            </a:pPr>
            <a:r>
              <a:rPr lang="en-IN" sz="2400" dirty="0"/>
              <a:t>Array(1-d, matrix)</a:t>
            </a:r>
          </a:p>
          <a:p>
            <a:pPr marL="342900" indent="-342900">
              <a:lnSpc>
                <a:spcPct val="150000"/>
              </a:lnSpc>
              <a:buFont typeface="Wingdings" panose="05000000000000000000" pitchFamily="2" charset="2"/>
              <a:buChar char="v"/>
            </a:pPr>
            <a:r>
              <a:rPr lang="en-IN" sz="2400" dirty="0"/>
              <a:t>Stack </a:t>
            </a:r>
          </a:p>
          <a:p>
            <a:pPr marL="342900" indent="-342900">
              <a:lnSpc>
                <a:spcPct val="150000"/>
              </a:lnSpc>
              <a:buFont typeface="Wingdings" panose="05000000000000000000" pitchFamily="2" charset="2"/>
              <a:buChar char="v"/>
            </a:pPr>
            <a:r>
              <a:rPr lang="en-IN" sz="2400" dirty="0"/>
              <a:t>Queue</a:t>
            </a:r>
          </a:p>
          <a:p>
            <a:pPr marL="342900" indent="-342900">
              <a:lnSpc>
                <a:spcPct val="150000"/>
              </a:lnSpc>
              <a:buFont typeface="Wingdings" panose="05000000000000000000" pitchFamily="2" charset="2"/>
              <a:buChar char="v"/>
            </a:pPr>
            <a:r>
              <a:rPr lang="en-IN" sz="2400" dirty="0"/>
              <a:t>Linked List</a:t>
            </a:r>
          </a:p>
        </p:txBody>
      </p:sp>
      <p:sp>
        <p:nvSpPr>
          <p:cNvPr id="6" name="TextBox 5"/>
          <p:cNvSpPr txBox="1"/>
          <p:nvPr/>
        </p:nvSpPr>
        <p:spPr>
          <a:xfrm>
            <a:off x="8527774" y="337930"/>
            <a:ext cx="3664226" cy="2123658"/>
          </a:xfrm>
          <a:prstGeom prst="rect">
            <a:avLst/>
          </a:prstGeom>
          <a:noFill/>
        </p:spPr>
        <p:txBody>
          <a:bodyPr wrap="square" rtlCol="0">
            <a:spAutoFit/>
          </a:bodyPr>
          <a:lstStyle/>
          <a:p>
            <a:r>
              <a:rPr lang="en-IN" sz="2400" b="1" u="sng" dirty="0">
                <a:solidFill>
                  <a:srgbClr val="C00000"/>
                </a:solidFill>
              </a:rPr>
              <a:t>Non Linear Data Structures</a:t>
            </a:r>
            <a:endParaRPr lang="en-IN" sz="2400" b="1" dirty="0">
              <a:solidFill>
                <a:srgbClr val="C00000"/>
              </a:solidFill>
            </a:endParaRPr>
          </a:p>
          <a:p>
            <a:pPr marL="342900" indent="-342900">
              <a:lnSpc>
                <a:spcPct val="150000"/>
              </a:lnSpc>
              <a:buFont typeface="Wingdings" panose="05000000000000000000" pitchFamily="2" charset="2"/>
              <a:buChar char="v"/>
            </a:pPr>
            <a:r>
              <a:rPr lang="en-IN" sz="2400" dirty="0"/>
              <a:t>Tree </a:t>
            </a:r>
          </a:p>
          <a:p>
            <a:pPr marL="342900" indent="-342900">
              <a:lnSpc>
                <a:spcPct val="150000"/>
              </a:lnSpc>
              <a:buFont typeface="Wingdings" panose="05000000000000000000" pitchFamily="2" charset="2"/>
              <a:buChar char="v"/>
            </a:pPr>
            <a:r>
              <a:rPr lang="en-IN" sz="2400" dirty="0"/>
              <a:t>Graph</a:t>
            </a:r>
          </a:p>
          <a:p>
            <a:pPr marL="342900" indent="-342900">
              <a:lnSpc>
                <a:spcPct val="150000"/>
              </a:lnSpc>
              <a:buFont typeface="Wingdings" panose="05000000000000000000" pitchFamily="2" charset="2"/>
              <a:buChar char="v"/>
            </a:pPr>
            <a:r>
              <a:rPr lang="en-IN" sz="2400" dirty="0"/>
              <a:t>Hash Table</a:t>
            </a:r>
          </a:p>
        </p:txBody>
      </p:sp>
      <p:sp>
        <p:nvSpPr>
          <p:cNvPr id="7" name="Rectangle 6"/>
          <p:cNvSpPr/>
          <p:nvPr/>
        </p:nvSpPr>
        <p:spPr>
          <a:xfrm>
            <a:off x="0" y="0"/>
            <a:ext cx="12192000" cy="6858000"/>
          </a:xfrm>
          <a:prstGeom prst="rect">
            <a:avLst/>
          </a:prstGeom>
          <a:noFill/>
          <a:ln w="161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68964" y="159026"/>
            <a:ext cx="11867323" cy="6549887"/>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stretch>
            <a:fillRect/>
          </a:stretch>
        </p:blipFill>
        <p:spPr>
          <a:xfrm>
            <a:off x="168964" y="4772544"/>
            <a:ext cx="1713667" cy="1440000"/>
          </a:xfrm>
          <a:prstGeom prst="rect">
            <a:avLst/>
          </a:prstGeom>
        </p:spPr>
      </p:pic>
      <p:pic>
        <p:nvPicPr>
          <p:cNvPr id="10" name="Picture 9"/>
          <p:cNvPicPr>
            <a:picLocks noChangeAspect="1"/>
          </p:cNvPicPr>
          <p:nvPr/>
        </p:nvPicPr>
        <p:blipFill>
          <a:blip r:embed="rId4"/>
          <a:stretch>
            <a:fillRect/>
          </a:stretch>
        </p:blipFill>
        <p:spPr>
          <a:xfrm>
            <a:off x="10261739" y="4772544"/>
            <a:ext cx="1749289" cy="1440000"/>
          </a:xfrm>
          <a:prstGeom prst="rect">
            <a:avLst/>
          </a:prstGeom>
        </p:spPr>
      </p:pic>
    </p:spTree>
    <p:extLst>
      <p:ext uri="{BB962C8B-B14F-4D97-AF65-F5344CB8AC3E}">
        <p14:creationId xmlns:p14="http://schemas.microsoft.com/office/powerpoint/2010/main" val="1823293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6EE7-EFD3-7708-560E-B72C482188C7}"/>
              </a:ext>
            </a:extLst>
          </p:cNvPr>
          <p:cNvSpPr>
            <a:spLocks noGrp="1"/>
          </p:cNvSpPr>
          <p:nvPr>
            <p:ph type="title"/>
          </p:nvPr>
        </p:nvSpPr>
        <p:spPr/>
        <p:txBody>
          <a:bodyPr/>
          <a:lstStyle/>
          <a:p>
            <a:r>
              <a:rPr lang="en-US" dirty="0"/>
              <a:t>Array</a:t>
            </a:r>
            <a:endParaRPr lang="en-IN" dirty="0"/>
          </a:p>
        </p:txBody>
      </p:sp>
      <p:sp>
        <p:nvSpPr>
          <p:cNvPr id="3" name="Content Placeholder 2">
            <a:extLst>
              <a:ext uri="{FF2B5EF4-FFF2-40B4-BE49-F238E27FC236}">
                <a16:creationId xmlns:a16="http://schemas.microsoft.com/office/drawing/2014/main" id="{D3D7F852-6DE1-0CC4-C7B0-F8181B62A940}"/>
              </a:ext>
            </a:extLst>
          </p:cNvPr>
          <p:cNvSpPr>
            <a:spLocks noGrp="1"/>
          </p:cNvSpPr>
          <p:nvPr>
            <p:ph idx="1"/>
          </p:nvPr>
        </p:nvSpPr>
        <p:spPr/>
        <p:txBody>
          <a:bodyPr/>
          <a:lstStyle/>
          <a:p>
            <a:r>
              <a:rPr lang="en-US" sz="2000" dirty="0"/>
              <a:t>Stores elements of </a:t>
            </a:r>
            <a:r>
              <a:rPr lang="en-US" sz="2000" b="1" dirty="0">
                <a:solidFill>
                  <a:srgbClr val="C00000"/>
                </a:solidFill>
              </a:rPr>
              <a:t>same</a:t>
            </a:r>
            <a:r>
              <a:rPr lang="en-US" sz="2000" dirty="0"/>
              <a:t> </a:t>
            </a:r>
            <a:r>
              <a:rPr lang="en-US" sz="2000" b="1" dirty="0">
                <a:solidFill>
                  <a:srgbClr val="C00000"/>
                </a:solidFill>
              </a:rPr>
              <a:t>datatype</a:t>
            </a:r>
            <a:r>
              <a:rPr lang="en-US" sz="2000" dirty="0"/>
              <a:t> in </a:t>
            </a:r>
            <a:r>
              <a:rPr lang="en-US" sz="2000" b="1" dirty="0">
                <a:solidFill>
                  <a:srgbClr val="B71B1C"/>
                </a:solidFill>
              </a:rPr>
              <a:t>contiguous memory locations</a:t>
            </a:r>
            <a:r>
              <a:rPr lang="en-IN" sz="2000" dirty="0"/>
              <a:t>.</a:t>
            </a:r>
            <a:endParaRPr lang="en-US" sz="2000" dirty="0"/>
          </a:p>
          <a:p>
            <a:r>
              <a:rPr lang="en-US" sz="2000" dirty="0"/>
              <a:t>Array should be used, when:</a:t>
            </a:r>
          </a:p>
          <a:p>
            <a:pPr lvl="1"/>
            <a:r>
              <a:rPr lang="en-US" sz="1800" dirty="0"/>
              <a:t>we know </a:t>
            </a:r>
            <a:r>
              <a:rPr lang="en-US" sz="1800" b="1" dirty="0">
                <a:solidFill>
                  <a:srgbClr val="B71B1C"/>
                </a:solidFill>
              </a:rPr>
              <a:t>the number of elements in advance </a:t>
            </a:r>
            <a:r>
              <a:rPr lang="en-US" sz="1800" dirty="0"/>
              <a:t>and that don’t change.</a:t>
            </a:r>
          </a:p>
          <a:p>
            <a:pPr lvl="1"/>
            <a:r>
              <a:rPr lang="en-US" sz="1800" b="1" dirty="0">
                <a:solidFill>
                  <a:srgbClr val="B71B1C"/>
                </a:solidFill>
              </a:rPr>
              <a:t>faster access </a:t>
            </a:r>
            <a:r>
              <a:rPr lang="en-US" sz="1800" dirty="0"/>
              <a:t>is required in O(1) complexity (using index).</a:t>
            </a:r>
          </a:p>
          <a:p>
            <a:r>
              <a:rPr lang="en-US" sz="2000" dirty="0"/>
              <a:t>Array shouldn’t be used, when:</a:t>
            </a:r>
          </a:p>
          <a:p>
            <a:pPr lvl="1"/>
            <a:r>
              <a:rPr lang="en-US" sz="1800" dirty="0"/>
              <a:t>data </a:t>
            </a:r>
            <a:r>
              <a:rPr lang="en-US" sz="1800" b="1" dirty="0"/>
              <a:t>size changes frequently</a:t>
            </a:r>
            <a:endParaRPr lang="en-US" sz="1800" dirty="0"/>
          </a:p>
          <a:p>
            <a:pPr lvl="1"/>
            <a:r>
              <a:rPr lang="en-US" sz="1800" b="1" dirty="0"/>
              <a:t>Insertions/deletions</a:t>
            </a:r>
            <a:r>
              <a:rPr lang="en-US" sz="1800" dirty="0"/>
              <a:t> in the middle are frequent </a:t>
            </a:r>
          </a:p>
        </p:txBody>
      </p:sp>
      <p:pic>
        <p:nvPicPr>
          <p:cNvPr id="5" name="Picture 4"/>
          <p:cNvPicPr>
            <a:picLocks noChangeAspect="1"/>
          </p:cNvPicPr>
          <p:nvPr/>
        </p:nvPicPr>
        <p:blipFill>
          <a:blip r:embed="rId2"/>
          <a:stretch>
            <a:fillRect/>
          </a:stretch>
        </p:blipFill>
        <p:spPr>
          <a:xfrm>
            <a:off x="8846098" y="1193276"/>
            <a:ext cx="2867425" cy="762106"/>
          </a:xfrm>
          <a:prstGeom prst="rect">
            <a:avLst/>
          </a:prstGeom>
        </p:spPr>
      </p:pic>
      <p:pic>
        <p:nvPicPr>
          <p:cNvPr id="6" name="Picture 5"/>
          <p:cNvPicPr>
            <a:picLocks noChangeAspect="1"/>
          </p:cNvPicPr>
          <p:nvPr/>
        </p:nvPicPr>
        <p:blipFill>
          <a:blip r:embed="rId3"/>
          <a:stretch>
            <a:fillRect/>
          </a:stretch>
        </p:blipFill>
        <p:spPr>
          <a:xfrm>
            <a:off x="9913047" y="2228899"/>
            <a:ext cx="1800476" cy="1457528"/>
          </a:xfrm>
          <a:prstGeom prst="rect">
            <a:avLst/>
          </a:prstGeom>
        </p:spPr>
      </p:pic>
      <p:pic>
        <p:nvPicPr>
          <p:cNvPr id="7" name="Picture 6"/>
          <p:cNvPicPr>
            <a:picLocks noChangeAspect="1"/>
          </p:cNvPicPr>
          <p:nvPr/>
        </p:nvPicPr>
        <p:blipFill>
          <a:blip r:embed="rId4"/>
          <a:stretch>
            <a:fillRect/>
          </a:stretch>
        </p:blipFill>
        <p:spPr>
          <a:xfrm>
            <a:off x="9408151" y="3927462"/>
            <a:ext cx="2305372" cy="188621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082169442"/>
              </p:ext>
            </p:extLst>
          </p:nvPr>
        </p:nvGraphicFramePr>
        <p:xfrm>
          <a:off x="698739" y="3612357"/>
          <a:ext cx="5305245" cy="2863318"/>
        </p:xfrm>
        <a:graphic>
          <a:graphicData uri="http://schemas.openxmlformats.org/drawingml/2006/table">
            <a:tbl>
              <a:tblPr firstRow="1" bandRow="1">
                <a:tableStyleId>{68D230F3-CF80-4859-8CE7-A43EE81993B5}</a:tableStyleId>
              </a:tblPr>
              <a:tblGrid>
                <a:gridCol w="1837427">
                  <a:extLst>
                    <a:ext uri="{9D8B030D-6E8A-4147-A177-3AD203B41FA5}">
                      <a16:colId xmlns:a16="http://schemas.microsoft.com/office/drawing/2014/main" val="2150526345"/>
                    </a:ext>
                  </a:extLst>
                </a:gridCol>
                <a:gridCol w="3467818">
                  <a:extLst>
                    <a:ext uri="{9D8B030D-6E8A-4147-A177-3AD203B41FA5}">
                      <a16:colId xmlns:a16="http://schemas.microsoft.com/office/drawing/2014/main" val="1411192549"/>
                    </a:ext>
                  </a:extLst>
                </a:gridCol>
              </a:tblGrid>
              <a:tr h="356794">
                <a:tc>
                  <a:txBody>
                    <a:bodyPr/>
                    <a:lstStyle/>
                    <a:p>
                      <a:r>
                        <a:rPr lang="en-IN" dirty="0"/>
                        <a:t>Array Operations</a:t>
                      </a:r>
                    </a:p>
                  </a:txBody>
                  <a:tcPr anchor="ctr"/>
                </a:tc>
                <a:tc>
                  <a:txBody>
                    <a:bodyPr/>
                    <a:lstStyle/>
                    <a:p>
                      <a:r>
                        <a:rPr lang="en-IN" dirty="0"/>
                        <a:t>Time Complexity</a:t>
                      </a:r>
                    </a:p>
                  </a:txBody>
                  <a:tcPr/>
                </a:tc>
                <a:extLst>
                  <a:ext uri="{0D108BD9-81ED-4DB2-BD59-A6C34878D82A}">
                    <a16:rowId xmlns:a16="http://schemas.microsoft.com/office/drawing/2014/main" val="14555219"/>
                  </a:ext>
                </a:extLst>
              </a:tr>
              <a:tr h="356794">
                <a:tc>
                  <a:txBody>
                    <a:bodyPr/>
                    <a:lstStyle/>
                    <a:p>
                      <a:r>
                        <a:rPr lang="en-IN" sz="1600" dirty="0"/>
                        <a:t>Access (by</a:t>
                      </a:r>
                      <a:r>
                        <a:rPr lang="en-IN" sz="1600" baseline="0" dirty="0"/>
                        <a:t> index)</a:t>
                      </a:r>
                      <a:endParaRPr lang="en-IN" sz="1600" dirty="0"/>
                    </a:p>
                  </a:txBody>
                  <a:tcPr/>
                </a:tc>
                <a:tc>
                  <a:txBody>
                    <a:bodyPr/>
                    <a:lstStyle/>
                    <a:p>
                      <a:r>
                        <a:rPr lang="en-IN" sz="1600" dirty="0"/>
                        <a:t>O(1) </a:t>
                      </a:r>
                    </a:p>
                  </a:txBody>
                  <a:tcPr/>
                </a:tc>
                <a:extLst>
                  <a:ext uri="{0D108BD9-81ED-4DB2-BD59-A6C34878D82A}">
                    <a16:rowId xmlns:a16="http://schemas.microsoft.com/office/drawing/2014/main" val="3318895368"/>
                  </a:ext>
                </a:extLst>
              </a:tr>
              <a:tr h="356794">
                <a:tc>
                  <a:txBody>
                    <a:bodyPr/>
                    <a:lstStyle/>
                    <a:p>
                      <a:r>
                        <a:rPr lang="en-IN" sz="1600" dirty="0"/>
                        <a:t>Search (unsorted)</a:t>
                      </a:r>
                    </a:p>
                  </a:txBody>
                  <a:tcPr/>
                </a:tc>
                <a:tc>
                  <a:txBody>
                    <a:bodyPr/>
                    <a:lstStyle/>
                    <a:p>
                      <a:r>
                        <a:rPr lang="en-IN" sz="1600" dirty="0"/>
                        <a:t>O(n)</a:t>
                      </a:r>
                    </a:p>
                  </a:txBody>
                  <a:tcPr/>
                </a:tc>
                <a:extLst>
                  <a:ext uri="{0D108BD9-81ED-4DB2-BD59-A6C34878D82A}">
                    <a16:rowId xmlns:a16="http://schemas.microsoft.com/office/drawing/2014/main" val="3972609777"/>
                  </a:ext>
                </a:extLst>
              </a:tr>
              <a:tr h="356794">
                <a:tc>
                  <a:txBody>
                    <a:bodyPr/>
                    <a:lstStyle/>
                    <a:p>
                      <a:r>
                        <a:rPr lang="en-IN" sz="1600" dirty="0"/>
                        <a:t>Search (sorted)</a:t>
                      </a:r>
                    </a:p>
                  </a:txBody>
                  <a:tcPr/>
                </a:tc>
                <a:tc>
                  <a:txBody>
                    <a:bodyPr/>
                    <a:lstStyle/>
                    <a:p>
                      <a:r>
                        <a:rPr lang="en-IN" sz="1600" dirty="0"/>
                        <a:t>O(</a:t>
                      </a:r>
                      <a:r>
                        <a:rPr lang="en-IN" sz="1600" dirty="0" err="1"/>
                        <a:t>logn</a:t>
                      </a:r>
                      <a:r>
                        <a:rPr lang="en-IN" sz="1600" dirty="0"/>
                        <a:t>) – Binary Search</a:t>
                      </a:r>
                    </a:p>
                  </a:txBody>
                  <a:tcPr/>
                </a:tc>
                <a:extLst>
                  <a:ext uri="{0D108BD9-81ED-4DB2-BD59-A6C34878D82A}">
                    <a16:rowId xmlns:a16="http://schemas.microsoft.com/office/drawing/2014/main" val="788239628"/>
                  </a:ext>
                </a:extLst>
              </a:tr>
              <a:tr h="356794">
                <a:tc>
                  <a:txBody>
                    <a:bodyPr/>
                    <a:lstStyle/>
                    <a:p>
                      <a:r>
                        <a:rPr lang="en-IN" sz="1600" dirty="0"/>
                        <a:t>Insertion (end)</a:t>
                      </a:r>
                    </a:p>
                  </a:txBody>
                  <a:tcPr/>
                </a:tc>
                <a:tc>
                  <a:txBody>
                    <a:bodyPr/>
                    <a:lstStyle/>
                    <a:p>
                      <a:r>
                        <a:rPr lang="en-IN" sz="1600" dirty="0"/>
                        <a:t>O(1)</a:t>
                      </a:r>
                    </a:p>
                  </a:txBody>
                  <a:tcPr/>
                </a:tc>
                <a:extLst>
                  <a:ext uri="{0D108BD9-81ED-4DB2-BD59-A6C34878D82A}">
                    <a16:rowId xmlns:a16="http://schemas.microsoft.com/office/drawing/2014/main" val="2290233600"/>
                  </a:ext>
                </a:extLst>
              </a:tr>
              <a:tr h="356794">
                <a:tc>
                  <a:txBody>
                    <a:bodyPr/>
                    <a:lstStyle/>
                    <a:p>
                      <a:r>
                        <a:rPr lang="en-IN" sz="1600" dirty="0"/>
                        <a:t>Insertion</a:t>
                      </a:r>
                      <a:r>
                        <a:rPr lang="en-IN" sz="1600" baseline="0" dirty="0"/>
                        <a:t> (middle)</a:t>
                      </a:r>
                      <a:endParaRPr lang="en-IN" sz="1600" dirty="0"/>
                    </a:p>
                  </a:txBody>
                  <a:tcPr/>
                </a:tc>
                <a:tc>
                  <a:txBody>
                    <a:bodyPr/>
                    <a:lstStyle/>
                    <a:p>
                      <a:r>
                        <a:rPr lang="en-IN" sz="1600" dirty="0"/>
                        <a:t>O(n)</a:t>
                      </a:r>
                    </a:p>
                  </a:txBody>
                  <a:tcPr/>
                </a:tc>
                <a:extLst>
                  <a:ext uri="{0D108BD9-81ED-4DB2-BD59-A6C34878D82A}">
                    <a16:rowId xmlns:a16="http://schemas.microsoft.com/office/drawing/2014/main" val="1378025803"/>
                  </a:ext>
                </a:extLst>
              </a:tr>
              <a:tr h="356794">
                <a:tc>
                  <a:txBody>
                    <a:bodyPr/>
                    <a:lstStyle/>
                    <a:p>
                      <a:r>
                        <a:rPr lang="en-IN" sz="1600" dirty="0"/>
                        <a:t>Deletion (end)</a:t>
                      </a:r>
                    </a:p>
                  </a:txBody>
                  <a:tcPr/>
                </a:tc>
                <a:tc>
                  <a:txBody>
                    <a:bodyPr/>
                    <a:lstStyle/>
                    <a:p>
                      <a:r>
                        <a:rPr lang="en-IN" sz="1600" dirty="0"/>
                        <a:t>O(1)</a:t>
                      </a:r>
                    </a:p>
                  </a:txBody>
                  <a:tcPr/>
                </a:tc>
                <a:extLst>
                  <a:ext uri="{0D108BD9-81ED-4DB2-BD59-A6C34878D82A}">
                    <a16:rowId xmlns:a16="http://schemas.microsoft.com/office/drawing/2014/main" val="1101408486"/>
                  </a:ext>
                </a:extLst>
              </a:tr>
              <a:tr h="356794">
                <a:tc>
                  <a:txBody>
                    <a:bodyPr/>
                    <a:lstStyle/>
                    <a:p>
                      <a:r>
                        <a:rPr lang="en-IN" sz="1600" dirty="0"/>
                        <a:t>Deletion (middle)</a:t>
                      </a:r>
                    </a:p>
                  </a:txBody>
                  <a:tcPr/>
                </a:tc>
                <a:tc>
                  <a:txBody>
                    <a:bodyPr/>
                    <a:lstStyle/>
                    <a:p>
                      <a:r>
                        <a:rPr lang="en-IN" sz="1600" dirty="0"/>
                        <a:t>O(n)</a:t>
                      </a:r>
                    </a:p>
                  </a:txBody>
                  <a:tcPr/>
                </a:tc>
                <a:extLst>
                  <a:ext uri="{0D108BD9-81ED-4DB2-BD59-A6C34878D82A}">
                    <a16:rowId xmlns:a16="http://schemas.microsoft.com/office/drawing/2014/main" val="2524744016"/>
                  </a:ext>
                </a:extLst>
              </a:tr>
            </a:tbl>
          </a:graphicData>
        </a:graphic>
      </p:graphicFrame>
      <p:sp>
        <p:nvSpPr>
          <p:cNvPr id="9" name="TextBox 8"/>
          <p:cNvSpPr txBox="1"/>
          <p:nvPr/>
        </p:nvSpPr>
        <p:spPr>
          <a:xfrm>
            <a:off x="7349706" y="1289317"/>
            <a:ext cx="1631828" cy="923330"/>
          </a:xfrm>
          <a:prstGeom prst="rect">
            <a:avLst/>
          </a:prstGeom>
          <a:ln>
            <a:noFill/>
            <a:prstDash val="sysDash"/>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US"/>
            </a:defPPr>
            <a:lvl1pPr algn="ctr">
              <a:defRPr b="1">
                <a:solidFill>
                  <a:srgbClr val="C00000"/>
                </a:solidFill>
                <a:latin typeface="Bahnschrift SemiBold SemiConden"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solidFill>
                  <a:srgbClr val="7030A0"/>
                </a:solidFill>
              </a:rPr>
              <a:t>One </a:t>
            </a:r>
          </a:p>
          <a:p>
            <a:r>
              <a:rPr lang="en-IN" dirty="0">
                <a:solidFill>
                  <a:srgbClr val="7030A0"/>
                </a:solidFill>
              </a:rPr>
              <a:t>Dimensional Array</a:t>
            </a:r>
          </a:p>
        </p:txBody>
      </p:sp>
      <p:sp>
        <p:nvSpPr>
          <p:cNvPr id="10" name="TextBox 9"/>
          <p:cNvSpPr txBox="1"/>
          <p:nvPr/>
        </p:nvSpPr>
        <p:spPr>
          <a:xfrm>
            <a:off x="7349706" y="2642022"/>
            <a:ext cx="1699188" cy="923330"/>
          </a:xfrm>
          <a:prstGeom prst="rect">
            <a:avLst/>
          </a:prstGeom>
          <a:ln>
            <a:noFill/>
            <a:prstDash val="sysDash"/>
          </a:ln>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en-US"/>
            </a:defPPr>
            <a:lvl1pPr algn="ctr">
              <a:defRPr b="1">
                <a:solidFill>
                  <a:srgbClr val="C00000"/>
                </a:solidFill>
                <a:latin typeface="Bahnschrift SemiBold SemiConden"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solidFill>
                  <a:schemeClr val="accent4"/>
                </a:solidFill>
              </a:rPr>
              <a:t>Two </a:t>
            </a:r>
          </a:p>
          <a:p>
            <a:r>
              <a:rPr lang="en-IN" dirty="0">
                <a:solidFill>
                  <a:schemeClr val="accent4"/>
                </a:solidFill>
              </a:rPr>
              <a:t>Dimensional Array</a:t>
            </a:r>
          </a:p>
        </p:txBody>
      </p:sp>
      <p:sp>
        <p:nvSpPr>
          <p:cNvPr id="11" name="TextBox 10"/>
          <p:cNvSpPr txBox="1"/>
          <p:nvPr/>
        </p:nvSpPr>
        <p:spPr>
          <a:xfrm>
            <a:off x="7389211" y="4224237"/>
            <a:ext cx="1621549" cy="923330"/>
          </a:xfrm>
          <a:prstGeom prst="rect">
            <a:avLst/>
          </a:prstGeom>
          <a:ln>
            <a:noFill/>
            <a:prstDash val="sysDash"/>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IN" b="1" dirty="0">
                <a:solidFill>
                  <a:srgbClr val="0070C0"/>
                </a:solidFill>
                <a:latin typeface="Bahnschrift SemiBold SemiConden" panose="020B0502040204020203" pitchFamily="34" charset="0"/>
              </a:rPr>
              <a:t>Multi </a:t>
            </a:r>
          </a:p>
          <a:p>
            <a:pPr algn="ctr"/>
            <a:r>
              <a:rPr lang="en-IN" b="1" dirty="0">
                <a:solidFill>
                  <a:srgbClr val="0070C0"/>
                </a:solidFill>
                <a:latin typeface="Bahnschrift SemiBold SemiConden" panose="020B0502040204020203" pitchFamily="34" charset="0"/>
              </a:rPr>
              <a:t>Dimensional Array</a:t>
            </a:r>
          </a:p>
        </p:txBody>
      </p:sp>
      <p:sp>
        <p:nvSpPr>
          <p:cNvPr id="12" name="Right Brace 11"/>
          <p:cNvSpPr/>
          <p:nvPr/>
        </p:nvSpPr>
        <p:spPr>
          <a:xfrm>
            <a:off x="3260785" y="5149970"/>
            <a:ext cx="612475" cy="119907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TextBox 12"/>
          <p:cNvSpPr txBox="1"/>
          <p:nvPr/>
        </p:nvSpPr>
        <p:spPr>
          <a:xfrm>
            <a:off x="3567022" y="5380174"/>
            <a:ext cx="2682815" cy="369332"/>
          </a:xfrm>
          <a:prstGeom prst="rect">
            <a:avLst/>
          </a:prstGeom>
          <a:noFill/>
        </p:spPr>
        <p:txBody>
          <a:bodyPr wrap="square" rtlCol="0">
            <a:spAutoFit/>
          </a:bodyPr>
          <a:lstStyle/>
          <a:p>
            <a:r>
              <a:rPr lang="en-IN" b="1" dirty="0"/>
              <a:t>In case of dynamic array</a:t>
            </a:r>
          </a:p>
        </p:txBody>
      </p:sp>
      <p:sp>
        <p:nvSpPr>
          <p:cNvPr id="19" name="TextBox 18"/>
          <p:cNvSpPr txBox="1"/>
          <p:nvPr/>
        </p:nvSpPr>
        <p:spPr>
          <a:xfrm>
            <a:off x="8248108" y="699295"/>
            <a:ext cx="2682815" cy="461665"/>
          </a:xfrm>
          <a:prstGeom prst="rect">
            <a:avLst/>
          </a:prstGeom>
          <a:noFill/>
        </p:spPr>
        <p:txBody>
          <a:bodyPr wrap="square" rtlCol="0">
            <a:spAutoFit/>
          </a:bodyPr>
          <a:lstStyle/>
          <a:p>
            <a:pPr algn="ctr"/>
            <a:r>
              <a:rPr lang="en-IN" sz="2400" b="1" dirty="0">
                <a:solidFill>
                  <a:srgbClr val="C00000"/>
                </a:solidFill>
              </a:rPr>
              <a:t>Types of Array</a:t>
            </a:r>
          </a:p>
        </p:txBody>
      </p:sp>
    </p:spTree>
    <p:extLst>
      <p:ext uri="{BB962C8B-B14F-4D97-AF65-F5344CB8AC3E}">
        <p14:creationId xmlns:p14="http://schemas.microsoft.com/office/powerpoint/2010/main" val="337425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B0597-9CDC-2C7A-9DC6-E84AA7E6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EB5DB-04D9-43FE-C248-29EA5A787C27}"/>
              </a:ext>
            </a:extLst>
          </p:cNvPr>
          <p:cNvSpPr>
            <a:spLocks noGrp="1"/>
          </p:cNvSpPr>
          <p:nvPr>
            <p:ph type="title"/>
          </p:nvPr>
        </p:nvSpPr>
        <p:spPr/>
        <p:txBody>
          <a:bodyPr/>
          <a:lstStyle/>
          <a:p>
            <a:r>
              <a:rPr lang="en-US" dirty="0"/>
              <a:t>Linked List</a:t>
            </a:r>
            <a:endParaRPr lang="en-IN" dirty="0"/>
          </a:p>
        </p:txBody>
      </p:sp>
      <p:sp>
        <p:nvSpPr>
          <p:cNvPr id="3" name="Content Placeholder 2">
            <a:extLst>
              <a:ext uri="{FF2B5EF4-FFF2-40B4-BE49-F238E27FC236}">
                <a16:creationId xmlns:a16="http://schemas.microsoft.com/office/drawing/2014/main" id="{259F70F2-5C07-8898-A3F9-BB0518029594}"/>
              </a:ext>
            </a:extLst>
          </p:cNvPr>
          <p:cNvSpPr>
            <a:spLocks noGrp="1"/>
          </p:cNvSpPr>
          <p:nvPr>
            <p:ph idx="1"/>
          </p:nvPr>
        </p:nvSpPr>
        <p:spPr>
          <a:xfrm>
            <a:off x="131180" y="876144"/>
            <a:ext cx="6424895" cy="5590565"/>
          </a:xfrm>
        </p:spPr>
        <p:txBody>
          <a:bodyPr/>
          <a:lstStyle/>
          <a:p>
            <a:r>
              <a:rPr lang="en-US" dirty="0"/>
              <a:t>Linked list is a linear data structure where each element (known as node) contains:</a:t>
            </a:r>
          </a:p>
          <a:p>
            <a:pPr marL="914400" lvl="1" indent="-457200" algn="l">
              <a:buFont typeface="+mj-lt"/>
              <a:buAutoNum type="arabicPeriod"/>
            </a:pPr>
            <a:r>
              <a:rPr lang="en-US" dirty="0"/>
              <a:t>Data</a:t>
            </a:r>
          </a:p>
          <a:p>
            <a:pPr marL="914400" lvl="1" indent="-457200" algn="l">
              <a:buFont typeface="+mj-lt"/>
              <a:buAutoNum type="arabicPeriod"/>
            </a:pPr>
            <a:r>
              <a:rPr lang="en-US" dirty="0"/>
              <a:t>Address of the next node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Picture 10"/>
          <p:cNvPicPr>
            <a:picLocks noChangeAspect="1"/>
          </p:cNvPicPr>
          <p:nvPr/>
        </p:nvPicPr>
        <p:blipFill>
          <a:blip r:embed="rId2"/>
          <a:stretch>
            <a:fillRect/>
          </a:stretch>
        </p:blipFill>
        <p:spPr>
          <a:xfrm>
            <a:off x="3844475" y="1997418"/>
            <a:ext cx="2515208" cy="1018935"/>
          </a:xfrm>
          <a:prstGeom prst="rect">
            <a:avLst/>
          </a:prstGeom>
        </p:spPr>
      </p:pic>
      <p:pic>
        <p:nvPicPr>
          <p:cNvPr id="13" name="Picture 12"/>
          <p:cNvPicPr>
            <a:picLocks noChangeAspect="1"/>
          </p:cNvPicPr>
          <p:nvPr/>
        </p:nvPicPr>
        <p:blipFill>
          <a:blip r:embed="rId3"/>
          <a:stretch>
            <a:fillRect/>
          </a:stretch>
        </p:blipFill>
        <p:spPr>
          <a:xfrm>
            <a:off x="7139390" y="867517"/>
            <a:ext cx="4793004" cy="946284"/>
          </a:xfrm>
          <a:prstGeom prst="rect">
            <a:avLst/>
          </a:prstGeom>
        </p:spPr>
      </p:pic>
      <p:pic>
        <p:nvPicPr>
          <p:cNvPr id="14" name="Picture 13"/>
          <p:cNvPicPr>
            <a:picLocks noChangeAspect="1"/>
          </p:cNvPicPr>
          <p:nvPr/>
        </p:nvPicPr>
        <p:blipFill>
          <a:blip r:embed="rId4"/>
          <a:stretch>
            <a:fillRect/>
          </a:stretch>
        </p:blipFill>
        <p:spPr>
          <a:xfrm>
            <a:off x="7223186" y="2624403"/>
            <a:ext cx="4968814" cy="1204729"/>
          </a:xfrm>
          <a:prstGeom prst="rect">
            <a:avLst/>
          </a:prstGeom>
        </p:spPr>
      </p:pic>
      <p:pic>
        <p:nvPicPr>
          <p:cNvPr id="15" name="Picture 14"/>
          <p:cNvPicPr>
            <a:picLocks noChangeAspect="1"/>
          </p:cNvPicPr>
          <p:nvPr/>
        </p:nvPicPr>
        <p:blipFill>
          <a:blip r:embed="rId5"/>
          <a:stretch>
            <a:fillRect/>
          </a:stretch>
        </p:blipFill>
        <p:spPr>
          <a:xfrm>
            <a:off x="6096000" y="4558061"/>
            <a:ext cx="5980717" cy="995684"/>
          </a:xfrm>
          <a:prstGeom prst="rect">
            <a:avLst/>
          </a:prstGeom>
        </p:spPr>
      </p:pic>
      <p:sp>
        <p:nvSpPr>
          <p:cNvPr id="16" name="TextBox 15"/>
          <p:cNvSpPr txBox="1"/>
          <p:nvPr/>
        </p:nvSpPr>
        <p:spPr>
          <a:xfrm>
            <a:off x="8647668" y="1813800"/>
            <a:ext cx="1822935" cy="369332"/>
          </a:xfrm>
          <a:prstGeom prst="rect">
            <a:avLst/>
          </a:prstGeom>
          <a:noFill/>
        </p:spPr>
        <p:txBody>
          <a:bodyPr wrap="none" rtlCol="0">
            <a:spAutoFit/>
          </a:bodyPr>
          <a:lstStyle/>
          <a:p>
            <a:r>
              <a:rPr lang="en-IN" b="1" dirty="0">
                <a:solidFill>
                  <a:srgbClr val="00B050"/>
                </a:solidFill>
              </a:rPr>
              <a:t>Singly Linked List</a:t>
            </a:r>
          </a:p>
        </p:txBody>
      </p:sp>
      <p:sp>
        <p:nvSpPr>
          <p:cNvPr id="18" name="TextBox 17"/>
          <p:cNvSpPr txBox="1"/>
          <p:nvPr/>
        </p:nvSpPr>
        <p:spPr>
          <a:xfrm>
            <a:off x="8532254" y="5528882"/>
            <a:ext cx="1883849" cy="369332"/>
          </a:xfrm>
          <a:prstGeom prst="rect">
            <a:avLst/>
          </a:prstGeom>
          <a:noFill/>
        </p:spPr>
        <p:txBody>
          <a:bodyPr wrap="none" rtlCol="0">
            <a:spAutoFit/>
          </a:bodyPr>
          <a:lstStyle/>
          <a:p>
            <a:r>
              <a:rPr lang="en-IN" b="1" dirty="0">
                <a:solidFill>
                  <a:srgbClr val="00B050"/>
                </a:solidFill>
              </a:rPr>
              <a:t>Doubly Linked List</a:t>
            </a:r>
          </a:p>
        </p:txBody>
      </p:sp>
      <p:sp>
        <p:nvSpPr>
          <p:cNvPr id="19" name="TextBox 18"/>
          <p:cNvSpPr txBox="1"/>
          <p:nvPr/>
        </p:nvSpPr>
        <p:spPr>
          <a:xfrm>
            <a:off x="8647668" y="3767901"/>
            <a:ext cx="1980029" cy="369332"/>
          </a:xfrm>
          <a:prstGeom prst="rect">
            <a:avLst/>
          </a:prstGeom>
          <a:noFill/>
        </p:spPr>
        <p:txBody>
          <a:bodyPr wrap="none" rtlCol="0">
            <a:spAutoFit/>
          </a:bodyPr>
          <a:lstStyle/>
          <a:p>
            <a:r>
              <a:rPr lang="en-IN" b="1" dirty="0">
                <a:solidFill>
                  <a:srgbClr val="00B050"/>
                </a:solidFill>
              </a:rPr>
              <a:t>Circular Linked List</a:t>
            </a:r>
          </a:p>
        </p:txBody>
      </p:sp>
      <p:graphicFrame>
        <p:nvGraphicFramePr>
          <p:cNvPr id="17" name="Table 16"/>
          <p:cNvGraphicFramePr>
            <a:graphicFrameLocks noGrp="1"/>
          </p:cNvGraphicFramePr>
          <p:nvPr>
            <p:extLst>
              <p:ext uri="{D42A27DB-BD31-4B8C-83A1-F6EECF244321}">
                <p14:modId xmlns:p14="http://schemas.microsoft.com/office/powerpoint/2010/main" val="3906912055"/>
              </p:ext>
            </p:extLst>
          </p:nvPr>
        </p:nvGraphicFramePr>
        <p:xfrm>
          <a:off x="460419" y="3256149"/>
          <a:ext cx="4829481" cy="3210560"/>
        </p:xfrm>
        <a:graphic>
          <a:graphicData uri="http://schemas.openxmlformats.org/drawingml/2006/table">
            <a:tbl>
              <a:tblPr firstRow="1" bandRow="1">
                <a:tableStyleId>{68D230F3-CF80-4859-8CE7-A43EE81993B5}</a:tableStyleId>
              </a:tblPr>
              <a:tblGrid>
                <a:gridCol w="2794922">
                  <a:extLst>
                    <a:ext uri="{9D8B030D-6E8A-4147-A177-3AD203B41FA5}">
                      <a16:colId xmlns:a16="http://schemas.microsoft.com/office/drawing/2014/main" val="3941075700"/>
                    </a:ext>
                  </a:extLst>
                </a:gridCol>
                <a:gridCol w="2034559">
                  <a:extLst>
                    <a:ext uri="{9D8B030D-6E8A-4147-A177-3AD203B41FA5}">
                      <a16:colId xmlns:a16="http://schemas.microsoft.com/office/drawing/2014/main" val="419877742"/>
                    </a:ext>
                  </a:extLst>
                </a:gridCol>
              </a:tblGrid>
              <a:tr h="370840">
                <a:tc>
                  <a:txBody>
                    <a:bodyPr/>
                    <a:lstStyle/>
                    <a:p>
                      <a:r>
                        <a:rPr lang="en-IN" dirty="0"/>
                        <a:t>Linked list Operations</a:t>
                      </a:r>
                    </a:p>
                  </a:txBody>
                  <a:tcPr anchor="ctr"/>
                </a:tc>
                <a:tc>
                  <a:txBody>
                    <a:bodyPr/>
                    <a:lstStyle/>
                    <a:p>
                      <a:r>
                        <a:rPr lang="en-IN" dirty="0"/>
                        <a:t>Time Complexity</a:t>
                      </a:r>
                    </a:p>
                  </a:txBody>
                  <a:tcPr/>
                </a:tc>
                <a:extLst>
                  <a:ext uri="{0D108BD9-81ED-4DB2-BD59-A6C34878D82A}">
                    <a16:rowId xmlns:a16="http://schemas.microsoft.com/office/drawing/2014/main" val="3460852819"/>
                  </a:ext>
                </a:extLst>
              </a:tr>
              <a:tr h="370840">
                <a:tc>
                  <a:txBody>
                    <a:bodyPr/>
                    <a:lstStyle/>
                    <a:p>
                      <a:r>
                        <a:rPr lang="en-IN" dirty="0"/>
                        <a:t>Insert at the beginning</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Delete first node</a:t>
                      </a:r>
                    </a:p>
                  </a:txBody>
                  <a:tcPr/>
                </a:tc>
                <a:tc>
                  <a:txBody>
                    <a:bodyPr/>
                    <a:lstStyle/>
                    <a:p>
                      <a:r>
                        <a:rPr lang="en-IN" dirty="0"/>
                        <a:t>O(1)</a:t>
                      </a:r>
                    </a:p>
                  </a:txBody>
                  <a:tcPr/>
                </a:tc>
                <a:extLst>
                  <a:ext uri="{0D108BD9-81ED-4DB2-BD59-A6C34878D82A}">
                    <a16:rowId xmlns:a16="http://schemas.microsoft.com/office/drawing/2014/main" val="469182272"/>
                  </a:ext>
                </a:extLst>
              </a:tr>
              <a:tr h="370840">
                <a:tc>
                  <a:txBody>
                    <a:bodyPr/>
                    <a:lstStyle/>
                    <a:p>
                      <a:r>
                        <a:rPr lang="en-IN" dirty="0"/>
                        <a:t>Insert at the end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Insert at given position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Delete</a:t>
                      </a:r>
                      <a:r>
                        <a:rPr lang="en-IN" baseline="0" dirty="0"/>
                        <a:t> last node</a:t>
                      </a: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Delete the given nod</a:t>
                      </a:r>
                    </a:p>
                  </a:txBody>
                  <a:tcPr/>
                </a:tc>
                <a:tc>
                  <a:txBody>
                    <a:bodyPr/>
                    <a:lstStyle/>
                    <a:p>
                      <a:r>
                        <a:rPr lang="en-IN" dirty="0"/>
                        <a:t>O(n)</a:t>
                      </a:r>
                    </a:p>
                  </a:txBody>
                  <a:tcPr/>
                </a:tc>
                <a:extLst>
                  <a:ext uri="{0D108BD9-81ED-4DB2-BD59-A6C34878D82A}">
                    <a16:rowId xmlns:a16="http://schemas.microsoft.com/office/drawing/2014/main" val="2362463983"/>
                  </a:ext>
                </a:extLst>
              </a:tr>
              <a:tr h="370840">
                <a:tc>
                  <a:txBody>
                    <a:bodyPr/>
                    <a:lstStyle/>
                    <a:p>
                      <a:r>
                        <a:rPr lang="en-IN" dirty="0"/>
                        <a:t>Search</a:t>
                      </a:r>
                    </a:p>
                  </a:txBody>
                  <a:tcPr/>
                </a:tc>
                <a:tc>
                  <a:txBody>
                    <a:bodyPr/>
                    <a:lstStyle/>
                    <a:p>
                      <a:r>
                        <a:rPr lang="en-IN" i="0" dirty="0"/>
                        <a:t>O(n)</a:t>
                      </a:r>
                    </a:p>
                  </a:txBody>
                  <a:tcPr/>
                </a:tc>
                <a:extLst>
                  <a:ext uri="{0D108BD9-81ED-4DB2-BD59-A6C34878D82A}">
                    <a16:rowId xmlns:a16="http://schemas.microsoft.com/office/drawing/2014/main" val="86473796"/>
                  </a:ext>
                </a:extLst>
              </a:tr>
              <a:tr h="370840">
                <a:tc>
                  <a:txBody>
                    <a:bodyPr/>
                    <a:lstStyle/>
                    <a:p>
                      <a:r>
                        <a:rPr lang="en-IN" dirty="0"/>
                        <a:t>Access</a:t>
                      </a:r>
                    </a:p>
                    <a:p>
                      <a:r>
                        <a:rPr lang="en-IN" dirty="0"/>
                        <a:t>Traverse</a:t>
                      </a:r>
                      <a:r>
                        <a:rPr lang="en-IN" baseline="0" dirty="0"/>
                        <a:t> </a:t>
                      </a:r>
                      <a:endParaRPr lang="en-IN" dirty="0"/>
                    </a:p>
                  </a:txBody>
                  <a:tcPr/>
                </a:tc>
                <a:tc>
                  <a:txBody>
                    <a:bodyPr/>
                    <a:lstStyle/>
                    <a:p>
                      <a:r>
                        <a:rPr lang="en-IN" i="0" dirty="0"/>
                        <a:t>O(n)</a:t>
                      </a:r>
                    </a:p>
                  </a:txBody>
                  <a:tcPr/>
                </a:tc>
                <a:extLst>
                  <a:ext uri="{0D108BD9-81ED-4DB2-BD59-A6C34878D82A}">
                    <a16:rowId xmlns:a16="http://schemas.microsoft.com/office/drawing/2014/main" val="2627615930"/>
                  </a:ext>
                </a:extLst>
              </a:tr>
            </a:tbl>
          </a:graphicData>
        </a:graphic>
      </p:graphicFrame>
      <p:sp>
        <p:nvSpPr>
          <p:cNvPr id="4" name="TextBox 3">
            <a:extLst>
              <a:ext uri="{FF2B5EF4-FFF2-40B4-BE49-F238E27FC236}">
                <a16:creationId xmlns:a16="http://schemas.microsoft.com/office/drawing/2014/main" id="{8AE89BE8-D17B-2E5B-4A2A-769AA179E97B}"/>
              </a:ext>
            </a:extLst>
          </p:cNvPr>
          <p:cNvSpPr txBox="1"/>
          <p:nvPr/>
        </p:nvSpPr>
        <p:spPr>
          <a:xfrm>
            <a:off x="8248108" y="699295"/>
            <a:ext cx="2682815" cy="461665"/>
          </a:xfrm>
          <a:prstGeom prst="rect">
            <a:avLst/>
          </a:prstGeom>
          <a:noFill/>
        </p:spPr>
        <p:txBody>
          <a:bodyPr wrap="square" rtlCol="0">
            <a:spAutoFit/>
          </a:bodyPr>
          <a:lstStyle/>
          <a:p>
            <a:pPr algn="ctr"/>
            <a:r>
              <a:rPr lang="en-IN" sz="2400" b="1" dirty="0">
                <a:solidFill>
                  <a:srgbClr val="C00000"/>
                </a:solidFill>
              </a:rPr>
              <a:t>Types of Linked List</a:t>
            </a:r>
          </a:p>
        </p:txBody>
      </p:sp>
    </p:spTree>
    <p:extLst>
      <p:ext uri="{BB962C8B-B14F-4D97-AF65-F5344CB8AC3E}">
        <p14:creationId xmlns:p14="http://schemas.microsoft.com/office/powerpoint/2010/main" val="196926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750"/>
                                        <p:tgtEl>
                                          <p:spTgt spid="1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75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75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75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D6E2F-D863-580D-8A7F-DF46529A1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3605-2BDE-567B-27C8-ECF280601F20}"/>
              </a:ext>
            </a:extLst>
          </p:cNvPr>
          <p:cNvSpPr>
            <a:spLocks noGrp="1"/>
          </p:cNvSpPr>
          <p:nvPr>
            <p:ph type="title"/>
          </p:nvPr>
        </p:nvSpPr>
        <p:spPr/>
        <p:txBody>
          <a:bodyPr/>
          <a:lstStyle/>
          <a:p>
            <a:r>
              <a:rPr lang="en-US" dirty="0"/>
              <a:t>Array vs Linked List</a:t>
            </a:r>
            <a:endParaRPr lang="en-IN" dirty="0"/>
          </a:p>
        </p:txBody>
      </p:sp>
      <p:sp>
        <p:nvSpPr>
          <p:cNvPr id="16" name="TextBox 15"/>
          <p:cNvSpPr txBox="1"/>
          <p:nvPr/>
        </p:nvSpPr>
        <p:spPr>
          <a:xfrm>
            <a:off x="205004" y="1435765"/>
            <a:ext cx="6023268" cy="3139321"/>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Elements are stored in </a:t>
            </a:r>
            <a:r>
              <a:rPr lang="en-IN" sz="2000" dirty="0">
                <a:solidFill>
                  <a:srgbClr val="C00000"/>
                </a:solidFill>
              </a:rPr>
              <a:t>contiguous memory location</a:t>
            </a:r>
          </a:p>
          <a:p>
            <a:endParaRPr lang="en-IN" sz="2000" dirty="0"/>
          </a:p>
          <a:p>
            <a:pPr marL="285750" indent="-285750">
              <a:buFont typeface="Wingdings" panose="05000000000000000000" pitchFamily="2" charset="2"/>
              <a:buChar char="q"/>
            </a:pPr>
            <a:r>
              <a:rPr lang="en-IN" sz="2000" dirty="0"/>
              <a:t>Size is fixed : </a:t>
            </a:r>
            <a:r>
              <a:rPr lang="en-IN" sz="2000" dirty="0">
                <a:solidFill>
                  <a:srgbClr val="C00000"/>
                </a:solidFill>
              </a:rPr>
              <a:t>static memory allocation</a:t>
            </a:r>
          </a:p>
          <a:p>
            <a:pPr marL="285750" indent="-285750">
              <a:buFont typeface="Wingdings" panose="05000000000000000000" pitchFamily="2" charset="2"/>
              <a:buChar char="q"/>
            </a:pPr>
            <a:endParaRPr lang="en-IN" sz="2000" dirty="0"/>
          </a:p>
          <a:p>
            <a:pPr marL="285750" indent="-285750">
              <a:buClr>
                <a:schemeClr val="tx1"/>
              </a:buClr>
              <a:buFont typeface="Wingdings" panose="05000000000000000000" pitchFamily="2" charset="2"/>
              <a:buChar char="q"/>
            </a:pPr>
            <a:r>
              <a:rPr lang="en-IN" sz="2000" dirty="0">
                <a:solidFill>
                  <a:srgbClr val="C00000"/>
                </a:solidFill>
              </a:rPr>
              <a:t>Insertion/deletion are costly </a:t>
            </a:r>
            <a:r>
              <a:rPr lang="en-IN" sz="2000" dirty="0"/>
              <a:t>: </a:t>
            </a:r>
            <a:r>
              <a:rPr lang="en-IN" dirty="0"/>
              <a:t>elements need to be shifted</a:t>
            </a:r>
          </a:p>
          <a:p>
            <a:pPr marL="285750" indent="-285750">
              <a:buFont typeface="Wingdings" panose="05000000000000000000" pitchFamily="2" charset="2"/>
              <a:buChar char="q"/>
            </a:pPr>
            <a:endParaRPr lang="en-IN" sz="2000" dirty="0"/>
          </a:p>
          <a:p>
            <a:pPr marL="285750" indent="-285750">
              <a:buClr>
                <a:schemeClr val="tx1"/>
              </a:buClr>
              <a:buFont typeface="Wingdings" panose="05000000000000000000" pitchFamily="2" charset="2"/>
              <a:buChar char="q"/>
            </a:pPr>
            <a:r>
              <a:rPr lang="en-IN" sz="2000" dirty="0">
                <a:solidFill>
                  <a:srgbClr val="C00000"/>
                </a:solidFill>
              </a:rPr>
              <a:t>Fast random access</a:t>
            </a:r>
          </a:p>
          <a:p>
            <a:pPr marL="285750" indent="-285750">
              <a:buFont typeface="Wingdings" panose="05000000000000000000" pitchFamily="2" charset="2"/>
              <a:buChar char="q"/>
            </a:pPr>
            <a:endParaRPr lang="en-IN" sz="2000" dirty="0"/>
          </a:p>
          <a:p>
            <a:pPr marL="285750" indent="-285750">
              <a:buClr>
                <a:schemeClr val="tx1"/>
              </a:buClr>
              <a:buFont typeface="Wingdings" panose="05000000000000000000" pitchFamily="2" charset="2"/>
              <a:buChar char="q"/>
            </a:pPr>
            <a:r>
              <a:rPr lang="en-IN" sz="2000" dirty="0">
                <a:solidFill>
                  <a:srgbClr val="C00000"/>
                </a:solidFill>
              </a:rPr>
              <a:t>Compact memory usage</a:t>
            </a:r>
          </a:p>
          <a:p>
            <a:endParaRPr lang="en-IN" dirty="0"/>
          </a:p>
        </p:txBody>
      </p:sp>
      <p:sp>
        <p:nvSpPr>
          <p:cNvPr id="17" name="TextBox 16"/>
          <p:cNvSpPr txBox="1"/>
          <p:nvPr/>
        </p:nvSpPr>
        <p:spPr>
          <a:xfrm>
            <a:off x="6293670" y="1435765"/>
            <a:ext cx="5898330" cy="3170099"/>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Elements are </a:t>
            </a:r>
            <a:r>
              <a:rPr lang="en-IN" sz="2000" dirty="0">
                <a:solidFill>
                  <a:srgbClr val="C00000"/>
                </a:solidFill>
              </a:rPr>
              <a:t>connected using pointers</a:t>
            </a:r>
          </a:p>
          <a:p>
            <a:pPr marL="285750" indent="-285750">
              <a:buFont typeface="Wingdings" panose="05000000000000000000" pitchFamily="2" charset="2"/>
              <a:buChar char="q"/>
            </a:pPr>
            <a:endParaRPr lang="en-IN" sz="2000" dirty="0"/>
          </a:p>
          <a:p>
            <a:pPr marL="285750" indent="-285750">
              <a:buClr>
                <a:schemeClr val="tx1"/>
              </a:buClr>
              <a:buFont typeface="Wingdings" panose="05000000000000000000" pitchFamily="2" charset="2"/>
              <a:buChar char="q"/>
            </a:pPr>
            <a:r>
              <a:rPr lang="en-IN" sz="2000" dirty="0">
                <a:solidFill>
                  <a:srgbClr val="C00000"/>
                </a:solidFill>
              </a:rPr>
              <a:t>Dynamic memory allocation </a:t>
            </a:r>
            <a:r>
              <a:rPr lang="en-IN" sz="2000" dirty="0"/>
              <a:t>at runtime</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Insertion/deletion are done </a:t>
            </a:r>
            <a:r>
              <a:rPr lang="en-IN" sz="2000" dirty="0">
                <a:solidFill>
                  <a:srgbClr val="C00000"/>
                </a:solidFill>
              </a:rPr>
              <a:t>efficiently</a:t>
            </a:r>
            <a:r>
              <a:rPr lang="en-IN" sz="2000" dirty="0"/>
              <a:t> without shifting</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Only supports </a:t>
            </a:r>
            <a:r>
              <a:rPr lang="en-IN" sz="2000" dirty="0">
                <a:solidFill>
                  <a:srgbClr val="C00000"/>
                </a:solidFill>
              </a:rPr>
              <a:t>sequential access </a:t>
            </a:r>
            <a:r>
              <a:rPr lang="en-IN" sz="2000" dirty="0"/>
              <a:t>to elements</a:t>
            </a:r>
          </a:p>
          <a:p>
            <a:pPr marL="285750" indent="-285750">
              <a:buFont typeface="Wingdings" panose="05000000000000000000" pitchFamily="2" charset="2"/>
              <a:buChar char="q"/>
            </a:pPr>
            <a:endParaRPr lang="en-IN" sz="2000" dirty="0"/>
          </a:p>
          <a:p>
            <a:pPr marL="285750" indent="-285750">
              <a:buClr>
                <a:schemeClr val="tx1"/>
              </a:buClr>
              <a:buFont typeface="Wingdings" panose="05000000000000000000" pitchFamily="2" charset="2"/>
              <a:buChar char="q"/>
            </a:pPr>
            <a:r>
              <a:rPr lang="en-IN" sz="2000" dirty="0">
                <a:solidFill>
                  <a:srgbClr val="C00000"/>
                </a:solidFill>
              </a:rPr>
              <a:t>Extra memory is required</a:t>
            </a:r>
            <a:r>
              <a:rPr lang="en-IN" sz="2000" dirty="0"/>
              <a:t> to store address</a:t>
            </a:r>
          </a:p>
          <a:p>
            <a:endParaRPr lang="en-IN" sz="2000" dirty="0"/>
          </a:p>
        </p:txBody>
      </p:sp>
      <p:pic>
        <p:nvPicPr>
          <p:cNvPr id="18" name="Picture 17"/>
          <p:cNvPicPr>
            <a:picLocks noChangeAspect="1"/>
          </p:cNvPicPr>
          <p:nvPr/>
        </p:nvPicPr>
        <p:blipFill>
          <a:blip r:embed="rId2"/>
          <a:stretch>
            <a:fillRect/>
          </a:stretch>
        </p:blipFill>
        <p:spPr>
          <a:xfrm>
            <a:off x="789136" y="4849304"/>
            <a:ext cx="3962953" cy="1400370"/>
          </a:xfrm>
          <a:prstGeom prst="rect">
            <a:avLst/>
          </a:prstGeom>
        </p:spPr>
      </p:pic>
      <p:pic>
        <p:nvPicPr>
          <p:cNvPr id="19" name="Picture 18"/>
          <p:cNvPicPr>
            <a:picLocks noChangeAspect="1"/>
          </p:cNvPicPr>
          <p:nvPr/>
        </p:nvPicPr>
        <p:blipFill>
          <a:blip r:embed="rId3"/>
          <a:stretch>
            <a:fillRect/>
          </a:stretch>
        </p:blipFill>
        <p:spPr>
          <a:xfrm>
            <a:off x="6096000" y="4849304"/>
            <a:ext cx="6096000" cy="826875"/>
          </a:xfrm>
          <a:prstGeom prst="rect">
            <a:avLst/>
          </a:prstGeom>
        </p:spPr>
      </p:pic>
      <p:sp>
        <p:nvSpPr>
          <p:cNvPr id="20" name="TextBox 19"/>
          <p:cNvSpPr txBox="1"/>
          <p:nvPr/>
        </p:nvSpPr>
        <p:spPr>
          <a:xfrm>
            <a:off x="1859785" y="806213"/>
            <a:ext cx="910827" cy="492443"/>
          </a:xfrm>
          <a:prstGeom prst="rect">
            <a:avLst/>
          </a:prstGeom>
          <a:noFill/>
        </p:spPr>
        <p:txBody>
          <a:bodyPr wrap="none" rtlCol="0">
            <a:spAutoFit/>
          </a:bodyPr>
          <a:lstStyle/>
          <a:p>
            <a:r>
              <a:rPr lang="en-IN" sz="2600" b="1" dirty="0"/>
              <a:t>Array</a:t>
            </a:r>
          </a:p>
        </p:txBody>
      </p:sp>
      <p:sp>
        <p:nvSpPr>
          <p:cNvPr id="21" name="TextBox 20"/>
          <p:cNvSpPr txBox="1"/>
          <p:nvPr/>
        </p:nvSpPr>
        <p:spPr>
          <a:xfrm>
            <a:off x="8163081" y="806212"/>
            <a:ext cx="1625766" cy="492443"/>
          </a:xfrm>
          <a:prstGeom prst="rect">
            <a:avLst/>
          </a:prstGeom>
          <a:noFill/>
        </p:spPr>
        <p:txBody>
          <a:bodyPr wrap="none" rtlCol="0">
            <a:spAutoFit/>
          </a:bodyPr>
          <a:lstStyle/>
          <a:p>
            <a:r>
              <a:rPr lang="en-IN" sz="2600" b="1" dirty="0"/>
              <a:t>Linked</a:t>
            </a:r>
            <a:r>
              <a:rPr lang="en-IN" b="1" dirty="0"/>
              <a:t> </a:t>
            </a:r>
            <a:r>
              <a:rPr lang="en-IN" sz="2600" b="1" dirty="0"/>
              <a:t>List</a:t>
            </a:r>
          </a:p>
        </p:txBody>
      </p:sp>
    </p:spTree>
    <p:extLst>
      <p:ext uri="{BB962C8B-B14F-4D97-AF65-F5344CB8AC3E}">
        <p14:creationId xmlns:p14="http://schemas.microsoft.com/office/powerpoint/2010/main" val="429242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a:t>
            </a:r>
            <a:endParaRPr lang="en-IN" dirty="0"/>
          </a:p>
        </p:txBody>
      </p:sp>
      <p:sp>
        <p:nvSpPr>
          <p:cNvPr id="3" name="Content Placeholder 2"/>
          <p:cNvSpPr>
            <a:spLocks noGrp="1"/>
          </p:cNvSpPr>
          <p:nvPr>
            <p:ph idx="1"/>
          </p:nvPr>
        </p:nvSpPr>
        <p:spPr>
          <a:xfrm>
            <a:off x="6701467" y="890527"/>
            <a:ext cx="5079174" cy="5590565"/>
          </a:xfrm>
        </p:spPr>
        <p:txBody>
          <a:bodyPr/>
          <a:lstStyle/>
          <a:p>
            <a:r>
              <a:rPr lang="en-US" dirty="0"/>
              <a:t>Applications:</a:t>
            </a:r>
          </a:p>
          <a:p>
            <a:pPr lvl="1"/>
            <a:r>
              <a:rPr lang="en-US" dirty="0"/>
              <a:t>Undo/Redo functionality in text editor</a:t>
            </a:r>
          </a:p>
          <a:p>
            <a:pPr lvl="1"/>
            <a:r>
              <a:rPr lang="en-US" dirty="0"/>
              <a:t>Evaluating expressions</a:t>
            </a:r>
          </a:p>
          <a:p>
            <a:pPr lvl="1"/>
            <a:r>
              <a:rPr lang="en-US" dirty="0"/>
              <a:t>Parenthesis checking</a:t>
            </a:r>
          </a:p>
          <a:p>
            <a:pPr lvl="1"/>
            <a:r>
              <a:rPr lang="en-US" dirty="0"/>
              <a:t>Syntax parsing</a:t>
            </a:r>
          </a:p>
          <a:p>
            <a:pPr lvl="1"/>
            <a:r>
              <a:rPr lang="en-US" dirty="0"/>
              <a:t>Function call management is Recursion</a:t>
            </a:r>
          </a:p>
          <a:p>
            <a:pPr lvl="1"/>
            <a:r>
              <a:rPr lang="en-US" dirty="0"/>
              <a:t>Web browser history </a:t>
            </a:r>
          </a:p>
          <a:p>
            <a:pPr lvl="1"/>
            <a:r>
              <a:rPr lang="en-US" dirty="0"/>
              <a:t>Reversing data</a:t>
            </a:r>
          </a:p>
          <a:p>
            <a:r>
              <a:rPr lang="en-US" dirty="0"/>
              <a:t>Limitations:</a:t>
            </a:r>
          </a:p>
          <a:p>
            <a:pPr lvl="1"/>
            <a:r>
              <a:rPr lang="en-US" dirty="0"/>
              <a:t>Limited access &amp; capacity</a:t>
            </a:r>
          </a:p>
          <a:p>
            <a:pPr lvl="1"/>
            <a:r>
              <a:rPr lang="en-US" dirty="0"/>
              <a:t>Not suitable for random access</a:t>
            </a:r>
          </a:p>
          <a:p>
            <a:pPr lvl="1"/>
            <a:r>
              <a:rPr lang="en-US" dirty="0"/>
              <a:t>Potential for overflow</a:t>
            </a:r>
          </a:p>
          <a:p>
            <a:pPr marL="457200" lvl="1" indent="0">
              <a:buNone/>
            </a:pPr>
            <a:endParaRPr lang="en-US" dirty="0"/>
          </a:p>
          <a:p>
            <a:pPr lvl="1"/>
            <a:endParaRPr lang="en-US" dirty="0"/>
          </a:p>
        </p:txBody>
      </p:sp>
      <p:pic>
        <p:nvPicPr>
          <p:cNvPr id="6" name="Picture 5"/>
          <p:cNvPicPr>
            <a:picLocks noChangeAspect="1"/>
          </p:cNvPicPr>
          <p:nvPr/>
        </p:nvPicPr>
        <p:blipFill>
          <a:blip r:embed="rId2"/>
          <a:stretch>
            <a:fillRect/>
          </a:stretch>
        </p:blipFill>
        <p:spPr>
          <a:xfrm>
            <a:off x="825503" y="3802555"/>
            <a:ext cx="1607815" cy="2507184"/>
          </a:xfrm>
          <a:prstGeom prst="rect">
            <a:avLst/>
          </a:prstGeom>
        </p:spPr>
      </p:pic>
      <p:pic>
        <p:nvPicPr>
          <p:cNvPr id="7" name="Picture 6"/>
          <p:cNvPicPr>
            <a:picLocks noChangeAspect="1"/>
          </p:cNvPicPr>
          <p:nvPr/>
        </p:nvPicPr>
        <p:blipFill>
          <a:blip r:embed="rId3"/>
          <a:stretch>
            <a:fillRect/>
          </a:stretch>
        </p:blipFill>
        <p:spPr>
          <a:xfrm>
            <a:off x="2588089" y="3802555"/>
            <a:ext cx="1350867" cy="2572239"/>
          </a:xfrm>
          <a:prstGeom prst="rect">
            <a:avLst/>
          </a:prstGeom>
        </p:spPr>
      </p:pic>
      <p:pic>
        <p:nvPicPr>
          <p:cNvPr id="8" name="Picture 7"/>
          <p:cNvPicPr>
            <a:picLocks noChangeAspect="1"/>
          </p:cNvPicPr>
          <p:nvPr/>
        </p:nvPicPr>
        <p:blipFill>
          <a:blip r:embed="rId4"/>
          <a:stretch>
            <a:fillRect/>
          </a:stretch>
        </p:blipFill>
        <p:spPr>
          <a:xfrm>
            <a:off x="4297533" y="3802555"/>
            <a:ext cx="1737379" cy="2586271"/>
          </a:xfrm>
          <a:prstGeom prst="rect">
            <a:avLst/>
          </a:prstGeom>
        </p:spPr>
      </p:pic>
      <p:pic>
        <p:nvPicPr>
          <p:cNvPr id="10" name="Picture 9"/>
          <p:cNvPicPr>
            <a:picLocks noChangeAspect="1"/>
          </p:cNvPicPr>
          <p:nvPr/>
        </p:nvPicPr>
        <p:blipFill>
          <a:blip r:embed="rId5"/>
          <a:stretch>
            <a:fillRect/>
          </a:stretch>
        </p:blipFill>
        <p:spPr>
          <a:xfrm>
            <a:off x="396998" y="3489317"/>
            <a:ext cx="3840268" cy="1858802"/>
          </a:xfrm>
          <a:prstGeom prst="rect">
            <a:avLst/>
          </a:prstGeom>
        </p:spPr>
      </p:pic>
      <p:pic>
        <p:nvPicPr>
          <p:cNvPr id="11" name="Picture 10"/>
          <p:cNvPicPr>
            <a:picLocks noChangeAspect="1"/>
          </p:cNvPicPr>
          <p:nvPr/>
        </p:nvPicPr>
        <p:blipFill>
          <a:blip r:embed="rId6"/>
          <a:stretch>
            <a:fillRect/>
          </a:stretch>
        </p:blipFill>
        <p:spPr>
          <a:xfrm>
            <a:off x="5816176" y="3489317"/>
            <a:ext cx="5094367" cy="1380474"/>
          </a:xfrm>
          <a:prstGeom prst="rect">
            <a:avLst/>
          </a:prstGeom>
        </p:spPr>
      </p:pic>
      <p:sp>
        <p:nvSpPr>
          <p:cNvPr id="12" name="TextBox 11"/>
          <p:cNvSpPr txBox="1"/>
          <p:nvPr/>
        </p:nvSpPr>
        <p:spPr>
          <a:xfrm>
            <a:off x="906230" y="5302514"/>
            <a:ext cx="2095445" cy="369332"/>
          </a:xfrm>
          <a:prstGeom prst="rect">
            <a:avLst/>
          </a:prstGeom>
          <a:noFill/>
        </p:spPr>
        <p:txBody>
          <a:bodyPr wrap="none" rtlCol="0">
            <a:spAutoFit/>
          </a:bodyPr>
          <a:lstStyle/>
          <a:p>
            <a:r>
              <a:rPr lang="en-IN" b="1" dirty="0"/>
              <a:t>Array representation</a:t>
            </a:r>
          </a:p>
        </p:txBody>
      </p:sp>
      <p:sp>
        <p:nvSpPr>
          <p:cNvPr id="13" name="TextBox 12"/>
          <p:cNvSpPr txBox="1"/>
          <p:nvPr/>
        </p:nvSpPr>
        <p:spPr>
          <a:xfrm>
            <a:off x="7253120" y="5349187"/>
            <a:ext cx="2220480" cy="369332"/>
          </a:xfrm>
          <a:prstGeom prst="rect">
            <a:avLst/>
          </a:prstGeom>
          <a:noFill/>
        </p:spPr>
        <p:txBody>
          <a:bodyPr wrap="none" rtlCol="0">
            <a:spAutoFit/>
          </a:bodyPr>
          <a:lstStyle/>
          <a:p>
            <a:r>
              <a:rPr lang="en-IN" b="1" dirty="0"/>
              <a:t>Linked representation</a:t>
            </a:r>
          </a:p>
        </p:txBody>
      </p:sp>
      <p:sp>
        <p:nvSpPr>
          <p:cNvPr id="15" name="Content Placeholder 2"/>
          <p:cNvSpPr txBox="1">
            <a:spLocks/>
          </p:cNvSpPr>
          <p:nvPr/>
        </p:nvSpPr>
        <p:spPr>
          <a:xfrm>
            <a:off x="283581" y="890528"/>
            <a:ext cx="611434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 is a </a:t>
            </a:r>
            <a:r>
              <a:rPr lang="en-US" b="1" dirty="0">
                <a:solidFill>
                  <a:schemeClr val="accent6"/>
                </a:solidFill>
              </a:rPr>
              <a:t>linear</a:t>
            </a:r>
            <a:r>
              <a:rPr lang="en-US" dirty="0"/>
              <a:t> data structure that follows </a:t>
            </a:r>
            <a:r>
              <a:rPr lang="en-US" b="1" dirty="0">
                <a:solidFill>
                  <a:schemeClr val="accent6"/>
                </a:solidFill>
              </a:rPr>
              <a:t>Last In First Out(LIFO) </a:t>
            </a:r>
            <a:r>
              <a:rPr lang="en-US" dirty="0"/>
              <a:t>principle.</a:t>
            </a:r>
          </a:p>
          <a:p>
            <a:r>
              <a:rPr lang="en-US" dirty="0"/>
              <a:t>Elements are added/removed from one end only, known as </a:t>
            </a:r>
            <a:r>
              <a:rPr lang="en-US" b="1" dirty="0">
                <a:solidFill>
                  <a:srgbClr val="C00000"/>
                </a:solidFill>
              </a:rPr>
              <a:t>Top</a:t>
            </a:r>
            <a:r>
              <a:rPr lang="en-US" dirty="0"/>
              <a:t>.</a:t>
            </a:r>
          </a:p>
          <a:p>
            <a:r>
              <a:rPr lang="en-US" dirty="0"/>
              <a:t>Stack can be implemented using both : </a:t>
            </a:r>
            <a:r>
              <a:rPr lang="en-US" b="1" dirty="0">
                <a:solidFill>
                  <a:schemeClr val="accent6"/>
                </a:solidFill>
              </a:rPr>
              <a:t>Array &amp; Linked List.</a:t>
            </a:r>
            <a:endParaRPr lang="en-US" dirty="0"/>
          </a:p>
          <a:p>
            <a:r>
              <a:rPr lang="en-US" dirty="0"/>
              <a:t>Key Operations:</a:t>
            </a:r>
          </a:p>
          <a:p>
            <a:pPr lvl="1"/>
            <a:endParaRPr lang="en-IN" dirty="0"/>
          </a:p>
        </p:txBody>
      </p:sp>
      <p:pic>
        <p:nvPicPr>
          <p:cNvPr id="19" name="Picture 18"/>
          <p:cNvPicPr>
            <a:picLocks noChangeAspect="1"/>
          </p:cNvPicPr>
          <p:nvPr/>
        </p:nvPicPr>
        <p:blipFill>
          <a:blip r:embed="rId7"/>
          <a:stretch>
            <a:fillRect/>
          </a:stretch>
        </p:blipFill>
        <p:spPr>
          <a:xfrm>
            <a:off x="1105935" y="2605638"/>
            <a:ext cx="4119308" cy="2915268"/>
          </a:xfrm>
          <a:prstGeom prst="rect">
            <a:avLst/>
          </a:prstGeom>
        </p:spPr>
      </p:pic>
      <p:sp>
        <p:nvSpPr>
          <p:cNvPr id="20" name="TextBox 19"/>
          <p:cNvSpPr txBox="1"/>
          <p:nvPr/>
        </p:nvSpPr>
        <p:spPr>
          <a:xfrm>
            <a:off x="2856523" y="3234591"/>
            <a:ext cx="2988319" cy="461665"/>
          </a:xfrm>
          <a:prstGeom prst="rect">
            <a:avLst/>
          </a:prstGeom>
          <a:noFill/>
        </p:spPr>
        <p:txBody>
          <a:bodyPr wrap="none" rtlCol="0">
            <a:spAutoFit/>
          </a:bodyPr>
          <a:lstStyle/>
          <a:p>
            <a:r>
              <a:rPr lang="en-IN" sz="2400" b="1" dirty="0">
                <a:solidFill>
                  <a:srgbClr val="C00000"/>
                </a:solidFill>
              </a:rPr>
              <a:t>Time complexity : O(1)</a:t>
            </a:r>
          </a:p>
        </p:txBody>
      </p:sp>
    </p:spTree>
    <p:extLst>
      <p:ext uri="{BB962C8B-B14F-4D97-AF65-F5344CB8AC3E}">
        <p14:creationId xmlns:p14="http://schemas.microsoft.com/office/powerpoint/2010/main" val="20421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3" end="3"/>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20"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3231</TotalTime>
  <Words>3016</Words>
  <Application>Microsoft Office PowerPoint</Application>
  <PresentationFormat>Widescreen</PresentationFormat>
  <Paragraphs>701</Paragraphs>
  <Slides>38</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Shruti</vt:lpstr>
      <vt:lpstr>Wingdings 3</vt:lpstr>
      <vt:lpstr>Bahnschrift SemiBold SemiConden</vt:lpstr>
      <vt:lpstr>Roboto Condensed</vt:lpstr>
      <vt:lpstr>Open Sans</vt:lpstr>
      <vt:lpstr>Arial Narrow</vt:lpstr>
      <vt:lpstr>Times New Roman</vt:lpstr>
      <vt:lpstr>Wingdings</vt:lpstr>
      <vt:lpstr>Roboto Condensed Light</vt:lpstr>
      <vt:lpstr>Segoe UI Black</vt:lpstr>
      <vt:lpstr>Calibri</vt:lpstr>
      <vt:lpstr>Consolas</vt:lpstr>
      <vt:lpstr>Arial Black</vt:lpstr>
      <vt:lpstr>Open Sans Semibold</vt:lpstr>
      <vt:lpstr>Arial</vt:lpstr>
      <vt:lpstr>Office Theme</vt:lpstr>
      <vt:lpstr>Fundamentals  of  Data Structure </vt:lpstr>
      <vt:lpstr>Data Structure</vt:lpstr>
      <vt:lpstr>Data Structure</vt:lpstr>
      <vt:lpstr>Types of Data Structures</vt:lpstr>
      <vt:lpstr>PowerPoint Presentation</vt:lpstr>
      <vt:lpstr>Array</vt:lpstr>
      <vt:lpstr>Linked List</vt:lpstr>
      <vt:lpstr>Array vs Linked List</vt:lpstr>
      <vt:lpstr>Stack</vt:lpstr>
      <vt:lpstr>Queue</vt:lpstr>
      <vt:lpstr>Tree </vt:lpstr>
      <vt:lpstr>Graph</vt:lpstr>
      <vt:lpstr>Hashing &amp; Hash Function</vt:lpstr>
      <vt:lpstr>File Structure</vt:lpstr>
      <vt:lpstr>Complexity of Algorithms</vt:lpstr>
      <vt:lpstr>PowerPoint Presentation</vt:lpstr>
      <vt:lpstr>Linked List :  Programming Aspect </vt:lpstr>
      <vt:lpstr>Linked List</vt:lpstr>
      <vt:lpstr>Node Structure of Singly Linked List</vt:lpstr>
      <vt:lpstr>Node Structure of Doubly Linked List</vt:lpstr>
      <vt:lpstr>Basic operations on Singly Linked List</vt:lpstr>
      <vt:lpstr>Insert a node at a beginning</vt:lpstr>
      <vt:lpstr>Insert a node at the end</vt:lpstr>
      <vt:lpstr>Delete the first node</vt:lpstr>
      <vt:lpstr>Delete the last node</vt:lpstr>
      <vt:lpstr>Print the list</vt:lpstr>
      <vt:lpstr>Basic operations on Doubly Linked List</vt:lpstr>
      <vt:lpstr>Insertion in Doubly Linked List</vt:lpstr>
      <vt:lpstr>Insertion in Doubly Linked List</vt:lpstr>
      <vt:lpstr>Placement related Questions </vt:lpstr>
      <vt:lpstr>Program#1</vt:lpstr>
      <vt:lpstr>Program#2</vt:lpstr>
      <vt:lpstr>Program#3</vt:lpstr>
      <vt:lpstr>Program#4</vt:lpstr>
      <vt:lpstr>Program#4</vt:lpstr>
      <vt:lpstr>Program#5</vt:lpstr>
      <vt:lpstr>Commonly asked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(Part 1) Introduction to Data Structure</dc:title>
  <dc:creator>ADMIN</dc:creator>
  <cp:keywords>Unit-1 (Part 1) Introduction to Data Structure</cp:keywords>
  <cp:lastModifiedBy>DELL</cp:lastModifiedBy>
  <cp:revision>335</cp:revision>
  <dcterms:created xsi:type="dcterms:W3CDTF">2020-05-01T05:09:15Z</dcterms:created>
  <dcterms:modified xsi:type="dcterms:W3CDTF">2025-06-02T05:22:46Z</dcterms:modified>
  <cp:category>Unit-1 (Part 1) Introduction to Data Structure</cp:category>
</cp:coreProperties>
</file>